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xls" ContentType="application/vnd.ms-exce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918" r:id="rId1"/>
  </p:sldMasterIdLst>
  <p:notesMasterIdLst>
    <p:notesMasterId r:id="rId12"/>
  </p:notesMasterIdLst>
  <p:handoutMasterIdLst>
    <p:handoutMasterId r:id="rId13"/>
  </p:handoutMasterIdLst>
  <p:sldIdLst>
    <p:sldId id="1761" r:id="rId2"/>
    <p:sldId id="1772" r:id="rId3"/>
    <p:sldId id="1771" r:id="rId4"/>
    <p:sldId id="1782" r:id="rId5"/>
    <p:sldId id="1774" r:id="rId6"/>
    <p:sldId id="1783" r:id="rId7"/>
    <p:sldId id="1784" r:id="rId8"/>
    <p:sldId id="1767" r:id="rId9"/>
    <p:sldId id="1780" r:id="rId10"/>
    <p:sldId id="1781" r:id="rId11"/>
  </p:sldIdLst>
  <p:sldSz cx="9144000" cy="6858000" type="screen4x3"/>
  <p:notesSz cx="6858000" cy="9144000"/>
  <p:photoAlbum layout="1pic" frame="frameStyle2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Rg st="1" end="14"/>
    <p:penClr>
      <a:srgbClr val="FF0000"/>
    </p:penClr>
  </p:showPr>
  <p:clrMru>
    <a:srgbClr val="DCA314"/>
  </p:clrMru>
</p:presentationPr>
</file>

<file path=ppt/tableStyles.xml><?xml version="1.0" encoding="utf-8"?>
<a:tblStyleLst xmlns:a="http://schemas.openxmlformats.org/drawingml/2006/main" def="{5C22544A-7EE6-4342-B048-85BDC9FD1C3A}"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8910" autoAdjust="0"/>
    <p:restoredTop sz="94682" autoAdjust="0"/>
  </p:normalViewPr>
  <p:slideViewPr>
    <p:cSldViewPr>
      <p:cViewPr>
        <p:scale>
          <a:sx n="70" d="100"/>
          <a:sy n="70" d="100"/>
        </p:scale>
        <p:origin x="-2814" y="-96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notesViewPr>
    <p:cSldViewPr>
      <p:cViewPr varScale="1">
        <p:scale>
          <a:sx n="88" d="100"/>
          <a:sy n="88" d="100"/>
        </p:scale>
        <p:origin x="-3810" y="-108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E4E958E2-C4A0-41D0-81AE-BAFA53886E3F}" type="datetimeFigureOut">
              <a:rPr lang="ru-RU"/>
              <a:pPr>
                <a:defRPr/>
              </a:pPr>
              <a:t>15.05.2025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8A38B1F4-4730-4A17-9400-128D50990FA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73623DF5-B13F-464E-8BCA-70ACE5AB8716}" type="datetimeFigureOut">
              <a:rPr lang="ru-RU"/>
              <a:pPr>
                <a:defRPr/>
              </a:pPr>
              <a:t>15.05.2025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4F98E149-B422-415F-A909-84AFD9DFADD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7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83D5A81-7805-48C2-9514-B11098CC84B8}" type="slidenum">
              <a:rPr lang="ru-RU" smtClean="0"/>
              <a:pPr>
                <a:defRPr/>
              </a:pPr>
              <a:t>4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0751BF-962E-46DC-92BD-6D6D6189D9C3}" type="datetimeFigureOut">
              <a:rPr lang="ru-RU"/>
              <a:pPr>
                <a:defRPr/>
              </a:pPr>
              <a:t>15.05.2025</a:t>
            </a:fld>
            <a:endParaRPr lang="ru-RU"/>
          </a:p>
        </p:txBody>
      </p:sp>
      <p:sp>
        <p:nvSpPr>
          <p:cNvPr id="5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82A911-80FF-43F0-BA0B-EDF47CF8B0E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pull dir="rd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C2CB8C-504E-45C0-A022-77A63F23E4FD}" type="datetimeFigureOut">
              <a:rPr lang="ru-RU"/>
              <a:pPr>
                <a:defRPr/>
              </a:pPr>
              <a:t>15.05.2025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320617-5AE8-40FC-82D0-93CB12BF8FF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pull dir="rd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2CD2D3-541C-4469-97C9-3FA8E8612588}" type="datetimeFigureOut">
              <a:rPr lang="ru-RU"/>
              <a:pPr>
                <a:defRPr/>
              </a:pPr>
              <a:t>15.05.2025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FDC3C4-1D09-4FE1-BEC9-FA9E39BF6B7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pull dir="r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9EAB6A-10C8-4B92-9ECD-E17024B155A0}" type="datetimeFigureOut">
              <a:rPr lang="ru-RU"/>
              <a:pPr>
                <a:defRPr/>
              </a:pPr>
              <a:t>15.05.2025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E5E8B8-B960-4FBB-8895-A85247C4BE4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pull dir="rd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2F0F67-066B-42B6-AB93-9B79C9A2C90C}" type="datetimeFigureOut">
              <a:rPr lang="ru-RU"/>
              <a:pPr>
                <a:defRPr/>
              </a:pPr>
              <a:t>15.05.2025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032C63-A4A8-4921-9C56-0DAE48B5DA3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pull dir="rd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7808B1-235C-47D9-94A1-89851DE4F5CB}" type="datetimeFigureOut">
              <a:rPr lang="ru-RU"/>
              <a:pPr>
                <a:defRPr/>
              </a:pPr>
              <a:t>15.05.2025</a:t>
            </a:fld>
            <a:endParaRPr lang="ru-RU"/>
          </a:p>
        </p:txBody>
      </p:sp>
      <p:sp>
        <p:nvSpPr>
          <p:cNvPr id="6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3A51A6-077E-47FF-BDA3-D5E22254961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pull dir="rd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2ABF2A-5AFE-4D1A-8C60-FCEEA8B11626}" type="datetimeFigureOut">
              <a:rPr lang="ru-RU"/>
              <a:pPr>
                <a:defRPr/>
              </a:pPr>
              <a:t>15.05.2025</a:t>
            </a:fld>
            <a:endParaRPr lang="ru-RU"/>
          </a:p>
        </p:txBody>
      </p:sp>
      <p:sp>
        <p:nvSpPr>
          <p:cNvPr id="8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5B5D9F-4487-4201-99EF-6A088CC28FD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pull dir="r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3553B5-48C0-4069-8724-91523B09438B}" type="datetimeFigureOut">
              <a:rPr lang="ru-RU"/>
              <a:pPr>
                <a:defRPr/>
              </a:pPr>
              <a:t>15.05.2025</a:t>
            </a:fld>
            <a:endParaRPr lang="ru-RU"/>
          </a:p>
        </p:txBody>
      </p:sp>
      <p:sp>
        <p:nvSpPr>
          <p:cNvPr id="4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B6D69F-6914-4D84-B4D6-7C2F1732CC4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pull dir="rd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1B085B-1C0D-4CF5-9415-A29702607FBD}" type="datetimeFigureOut">
              <a:rPr lang="ru-RU"/>
              <a:pPr>
                <a:defRPr/>
              </a:pPr>
              <a:t>15.05.2025</a:t>
            </a:fld>
            <a:endParaRPr lang="ru-RU"/>
          </a:p>
        </p:txBody>
      </p:sp>
      <p:sp>
        <p:nvSpPr>
          <p:cNvPr id="3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4CF00F-7E9D-4807-9BB5-1CB86B18583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pull dir="r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20DC7D-5B6E-4CC8-A8A6-FA2E1A2BD4F2}" type="datetimeFigureOut">
              <a:rPr lang="ru-RU"/>
              <a:pPr>
                <a:defRPr/>
              </a:pPr>
              <a:t>15.05.2025</a:t>
            </a:fld>
            <a:endParaRPr lang="ru-RU"/>
          </a:p>
        </p:txBody>
      </p:sp>
      <p:sp>
        <p:nvSpPr>
          <p:cNvPr id="6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68B305-1D2B-4B64-A70E-691B31E1A9A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pull dir="r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с одним вырезанным скругленным углом 4"/>
          <p:cNvSpPr/>
          <p:nvPr/>
        </p:nvSpPr>
        <p:spPr>
          <a:xfrm rot="420000" flipV="1">
            <a:off x="3165475" y="1108075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Прямоугольный треугольник 5"/>
          <p:cNvSpPr/>
          <p:nvPr/>
        </p:nvSpPr>
        <p:spPr>
          <a:xfrm rot="420000" flipV="1">
            <a:off x="8004175" y="5359400"/>
            <a:ext cx="155575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Полилиния 6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9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87F6A9-E8F1-4297-8928-CAE0E4D47896}" type="datetimeFigureOut">
              <a:rPr lang="ru-RU"/>
              <a:pPr>
                <a:defRPr/>
              </a:pPr>
              <a:t>15.05.2025</a:t>
            </a:fld>
            <a:endParaRPr lang="ru-RU"/>
          </a:p>
        </p:txBody>
      </p:sp>
      <p:sp>
        <p:nvSpPr>
          <p:cNvPr id="10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733A06-2FD2-4416-98EC-01FEB22B1EB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pull dir="r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7172" name="Заголовок 8"/>
          <p:cNvSpPr>
            <a:spLocks noGrp="1"/>
          </p:cNvSpPr>
          <p:nvPr>
            <p:ph type="title"/>
          </p:nvPr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7173" name="Текст 29"/>
          <p:cNvSpPr>
            <a:spLocks noGrp="1"/>
          </p:cNvSpPr>
          <p:nvPr>
            <p:ph type="body" idx="1"/>
          </p:nvPr>
        </p:nvSpPr>
        <p:spPr bwMode="auto">
          <a:xfrm>
            <a:off x="457200" y="1935163"/>
            <a:ext cx="8229600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 smtClean="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fld id="{31630F35-7821-4265-960B-4D1AE11115E6}" type="datetimeFigureOut">
              <a:rPr lang="ru-RU"/>
              <a:pPr>
                <a:defRPr/>
              </a:pPr>
              <a:t>15.05.2025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 smtClean="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fld id="{9EF5D352-8F8D-4E48-9405-978BC7AB5E5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grpSp>
        <p:nvGrpSpPr>
          <p:cNvPr id="7177" name="Группа 1"/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4941" r:id="rId1"/>
    <p:sldLayoutId id="2147484933" r:id="rId2"/>
    <p:sldLayoutId id="2147484942" r:id="rId3"/>
    <p:sldLayoutId id="2147484934" r:id="rId4"/>
    <p:sldLayoutId id="2147484935" r:id="rId5"/>
    <p:sldLayoutId id="2147484936" r:id="rId6"/>
    <p:sldLayoutId id="2147484937" r:id="rId7"/>
    <p:sldLayoutId id="2147484938" r:id="rId8"/>
    <p:sldLayoutId id="2147484943" r:id="rId9"/>
    <p:sldLayoutId id="2147484939" r:id="rId10"/>
    <p:sldLayoutId id="2147484940" r:id="rId11"/>
  </p:sldLayoutIdLst>
  <p:transition spd="slow">
    <p:pull dir="rd"/>
  </p:transition>
  <p:timing>
    <p:tnLst>
      <p:par>
        <p:cTn id="1" dur="indefinite" restart="never" nodeType="tmRoot"/>
      </p:par>
    </p:tnLst>
  </p:timing>
  <p:txStyles>
    <p:titleStyle>
      <a:lvl1pPr algn="l" rtl="0" fontAlgn="base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fontAlgn="base">
        <a:spcBef>
          <a:spcPct val="20000"/>
        </a:spcBef>
        <a:spcAft>
          <a:spcPct val="0"/>
        </a:spcAft>
        <a:buClr>
          <a:srgbClr val="0BD0D9"/>
        </a:buClr>
        <a:buSzPct val="9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fontAlgn="base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l" rtl="0" fontAlgn="base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fontAlgn="base">
        <a:spcBef>
          <a:spcPct val="20000"/>
        </a:spcBef>
        <a:spcAft>
          <a:spcPct val="0"/>
        </a:spcAft>
        <a:buClr>
          <a:srgbClr val="0BD0D9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l" rtl="0" fontAlgn="base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Microsoft_Office_Excel_97-20031.xls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oleObject" Target="../embeddings/_____Microsoft_Office_Excel_97-20032.xls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Microsoft_Office_Excel_97-20033.xls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4" Type="http://schemas.openxmlformats.org/officeDocument/2006/relationships/oleObject" Target="../embeddings/_____Microsoft_Office_Excel_97-20034.xls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Microsoft_Office_Excel_97-20035.xls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Microsoft_Office_Excel_97-20036.xls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288" y="928688"/>
            <a:ext cx="8105775" cy="5386387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     </a:t>
            </a:r>
            <a:r>
              <a:rPr lang="ru-RU" sz="2400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</a:t>
            </a:r>
            <a:r>
              <a:rPr lang="ru-RU" sz="24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Администрация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   </a:t>
            </a:r>
            <a:r>
              <a:rPr lang="ru-RU" sz="2400" b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Волочаевского</a:t>
            </a:r>
            <a:r>
              <a:rPr lang="ru-RU" sz="24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сельского поселения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0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0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i="1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БЮДЖЕТ ДЛЯ ГРАЖДАН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3600" b="1" dirty="0">
              <a:solidFill>
                <a:schemeClr val="accent3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u="sng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Исполнение бюджета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u="sng" dirty="0" err="1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Волочаевского</a:t>
            </a:r>
            <a:r>
              <a:rPr lang="ru-RU" sz="3600" b="1" u="sng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сельского поселения Орловского района за </a:t>
            </a:r>
            <a:r>
              <a:rPr lang="ru-RU" sz="3600" b="1" u="sng" dirty="0" smtClean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2024 </a:t>
            </a:r>
            <a:r>
              <a:rPr lang="ru-RU" sz="3600" b="1" u="sng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3600" b="1" dirty="0">
              <a:solidFill>
                <a:schemeClr val="accent6">
                  <a:lumMod val="60000"/>
                  <a:lumOff val="4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3600" dirty="0">
              <a:solidFill>
                <a:schemeClr val="accent6">
                  <a:lumMod val="60000"/>
                  <a:lumOff val="40000"/>
                </a:schemeClr>
              </a:solidFill>
              <a:latin typeface="+mn-lt"/>
              <a:cs typeface="+mn-cs"/>
            </a:endParaRPr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57200" y="692150"/>
            <a:ext cx="8229600" cy="5314950"/>
          </a:xfrm>
        </p:spPr>
        <p:txBody>
          <a:bodyPr>
            <a:normAutofit/>
          </a:bodyPr>
          <a:lstStyle/>
          <a:p>
            <a:pPr marL="342900" indent="-342900" algn="ctr" fontAlgn="auto">
              <a:lnSpc>
                <a:spcPct val="80000"/>
              </a:lnSpc>
              <a:spcAft>
                <a:spcPts val="0"/>
              </a:spcAft>
              <a:buClrTx/>
              <a:buSzTx/>
              <a:buFont typeface="Wingdings 3"/>
              <a:buNone/>
              <a:defRPr/>
            </a:pPr>
            <a:endParaRPr lang="ru-RU" sz="2000" dirty="0" smtClean="0">
              <a:solidFill>
                <a:prstClr val="black"/>
              </a:solidFill>
              <a:latin typeface="Arial" charset="0"/>
            </a:endParaRPr>
          </a:p>
          <a:p>
            <a:pPr marL="342900" indent="-342900" algn="ctr" fontAlgn="auto">
              <a:lnSpc>
                <a:spcPct val="80000"/>
              </a:lnSpc>
              <a:spcAft>
                <a:spcPts val="0"/>
              </a:spcAft>
              <a:buClrTx/>
              <a:buSzTx/>
              <a:buFont typeface="Wingdings 3"/>
              <a:buNone/>
              <a:defRPr/>
            </a:pPr>
            <a:r>
              <a:rPr lang="ru-RU" sz="2000" dirty="0" smtClean="0">
                <a:solidFill>
                  <a:prstClr val="black"/>
                </a:solidFill>
                <a:latin typeface="Arial" charset="0"/>
              </a:rPr>
              <a:t>Контактная информация</a:t>
            </a:r>
          </a:p>
          <a:p>
            <a:pPr marL="342900" indent="-342900" algn="ctr" fontAlgn="auto">
              <a:lnSpc>
                <a:spcPct val="80000"/>
              </a:lnSpc>
              <a:spcAft>
                <a:spcPts val="0"/>
              </a:spcAft>
              <a:buClrTx/>
              <a:buSzTx/>
              <a:buFont typeface="Wingdings 3"/>
              <a:buNone/>
              <a:defRPr/>
            </a:pPr>
            <a:r>
              <a:rPr lang="ru-RU" sz="2000" b="1" dirty="0" smtClean="0">
                <a:solidFill>
                  <a:srgbClr val="0000FF"/>
                </a:solidFill>
                <a:latin typeface="Arial" charset="0"/>
              </a:rPr>
              <a:t>Администрация </a:t>
            </a:r>
            <a:r>
              <a:rPr lang="ru-RU" sz="2000" b="1" dirty="0" err="1" smtClean="0">
                <a:solidFill>
                  <a:srgbClr val="0000FF"/>
                </a:solidFill>
                <a:latin typeface="Arial" charset="0"/>
              </a:rPr>
              <a:t>Волочаевского</a:t>
            </a:r>
            <a:r>
              <a:rPr lang="ru-RU" sz="2000" b="1" dirty="0" smtClean="0">
                <a:solidFill>
                  <a:srgbClr val="0000FF"/>
                </a:solidFill>
                <a:latin typeface="Arial" charset="0"/>
              </a:rPr>
              <a:t> сельского поселения</a:t>
            </a:r>
          </a:p>
          <a:p>
            <a:pPr marL="342900" indent="-342900" algn="ctr" fontAlgn="auto">
              <a:lnSpc>
                <a:spcPct val="80000"/>
              </a:lnSpc>
              <a:spcAft>
                <a:spcPts val="0"/>
              </a:spcAft>
              <a:buClrTx/>
              <a:buSzTx/>
              <a:buFont typeface="Wingdings 3"/>
              <a:buNone/>
              <a:defRPr/>
            </a:pPr>
            <a:r>
              <a:rPr lang="ru-RU" sz="2000" dirty="0" smtClean="0">
                <a:solidFill>
                  <a:prstClr val="black"/>
                </a:solidFill>
                <a:latin typeface="Arial" charset="0"/>
              </a:rPr>
              <a:t>347527, Ростовская область, </a:t>
            </a:r>
            <a:r>
              <a:rPr lang="ru-RU" sz="2000" dirty="0" err="1" smtClean="0">
                <a:solidFill>
                  <a:prstClr val="black"/>
                </a:solidFill>
                <a:latin typeface="Arial" charset="0"/>
              </a:rPr>
              <a:t>п.Волочаевский</a:t>
            </a:r>
            <a:r>
              <a:rPr lang="ru-RU" sz="2000" dirty="0" smtClean="0">
                <a:solidFill>
                  <a:prstClr val="black"/>
                </a:solidFill>
                <a:latin typeface="Arial" charset="0"/>
              </a:rPr>
              <a:t>, ул.Садовая 4а</a:t>
            </a:r>
          </a:p>
          <a:p>
            <a:pPr marL="342900" indent="-342900" algn="ctr" fontAlgn="auto">
              <a:lnSpc>
                <a:spcPct val="80000"/>
              </a:lnSpc>
              <a:spcAft>
                <a:spcPts val="0"/>
              </a:spcAft>
              <a:buClrTx/>
              <a:buSzTx/>
              <a:buFont typeface="Wingdings 3"/>
              <a:buNone/>
              <a:defRPr/>
            </a:pPr>
            <a:r>
              <a:rPr lang="ru-RU" sz="2000" dirty="0" smtClean="0">
                <a:solidFill>
                  <a:prstClr val="black"/>
                </a:solidFill>
                <a:latin typeface="Arial" charset="0"/>
              </a:rPr>
              <a:t>Глава Администрации </a:t>
            </a:r>
            <a:r>
              <a:rPr lang="ru-RU" sz="2000" dirty="0" err="1" smtClean="0">
                <a:solidFill>
                  <a:prstClr val="black"/>
                </a:solidFill>
                <a:latin typeface="Arial" charset="0"/>
              </a:rPr>
              <a:t>Волочаевского</a:t>
            </a:r>
            <a:r>
              <a:rPr lang="ru-RU" sz="2000" dirty="0" smtClean="0">
                <a:solidFill>
                  <a:prstClr val="black"/>
                </a:solidFill>
                <a:latin typeface="Arial" charset="0"/>
              </a:rPr>
              <a:t> сельского поселения</a:t>
            </a:r>
          </a:p>
          <a:p>
            <a:pPr marL="342900" indent="-342900" algn="ctr" fontAlgn="auto">
              <a:lnSpc>
                <a:spcPct val="80000"/>
              </a:lnSpc>
              <a:spcAft>
                <a:spcPts val="0"/>
              </a:spcAft>
              <a:buClrTx/>
              <a:buSzTx/>
              <a:buFont typeface="Wingdings 3"/>
              <a:buNone/>
              <a:defRPr/>
            </a:pPr>
            <a:r>
              <a:rPr lang="ru-RU" sz="2000" dirty="0" smtClean="0">
                <a:solidFill>
                  <a:prstClr val="black"/>
                </a:solidFill>
                <a:latin typeface="Arial" charset="0"/>
              </a:rPr>
              <a:t>Гаршина </a:t>
            </a:r>
            <a:r>
              <a:rPr lang="ru-RU" sz="2000" smtClean="0">
                <a:solidFill>
                  <a:prstClr val="black"/>
                </a:solidFill>
                <a:latin typeface="Arial" charset="0"/>
              </a:rPr>
              <a:t>Светлана Александровна</a:t>
            </a:r>
            <a:endParaRPr lang="ru-RU" sz="2000" dirty="0" smtClean="0">
              <a:solidFill>
                <a:prstClr val="black"/>
              </a:solidFill>
              <a:latin typeface="Arial" charset="0"/>
            </a:endParaRPr>
          </a:p>
          <a:p>
            <a:pPr marL="342900" indent="-342900" algn="ctr" fontAlgn="auto">
              <a:lnSpc>
                <a:spcPct val="80000"/>
              </a:lnSpc>
              <a:spcAft>
                <a:spcPts val="0"/>
              </a:spcAft>
              <a:buClrTx/>
              <a:buSzTx/>
              <a:buFont typeface="Wingdings 3"/>
              <a:buNone/>
              <a:defRPr/>
            </a:pPr>
            <a:r>
              <a:rPr lang="ru-RU" sz="2000" dirty="0" smtClean="0">
                <a:solidFill>
                  <a:prstClr val="black"/>
                </a:solidFill>
                <a:latin typeface="Arial" charset="0"/>
              </a:rPr>
              <a:t>Тел.(факс) : (86375) 49-1-31</a:t>
            </a:r>
          </a:p>
          <a:p>
            <a:pPr marL="342900" indent="-342900" algn="ctr" fontAlgn="auto">
              <a:lnSpc>
                <a:spcPct val="80000"/>
              </a:lnSpc>
              <a:spcAft>
                <a:spcPts val="0"/>
              </a:spcAft>
              <a:buClrTx/>
              <a:buSzTx/>
              <a:buFont typeface="Wingdings 3"/>
              <a:buNone/>
              <a:defRPr/>
            </a:pPr>
            <a:r>
              <a:rPr lang="ru-RU" sz="2000" dirty="0" smtClean="0">
                <a:solidFill>
                  <a:prstClr val="black"/>
                </a:solidFill>
                <a:latin typeface="Arial" charset="0"/>
              </a:rPr>
              <a:t>E-</a:t>
            </a:r>
            <a:r>
              <a:rPr lang="ru-RU" sz="2000" dirty="0" err="1" smtClean="0">
                <a:solidFill>
                  <a:prstClr val="black"/>
                </a:solidFill>
                <a:latin typeface="Arial" charset="0"/>
              </a:rPr>
              <a:t>mail</a:t>
            </a:r>
            <a:r>
              <a:rPr lang="ru-RU" sz="2000" dirty="0" smtClean="0">
                <a:solidFill>
                  <a:prstClr val="black"/>
                </a:solidFill>
                <a:latin typeface="Arial" charset="0"/>
              </a:rPr>
              <a:t>: </a:t>
            </a:r>
            <a:r>
              <a:rPr lang="en-US" sz="2000" dirty="0" smtClean="0">
                <a:solidFill>
                  <a:prstClr val="black"/>
                </a:solidFill>
                <a:latin typeface="Arial" charset="0"/>
              </a:rPr>
              <a:t>sp</a:t>
            </a:r>
            <a:r>
              <a:rPr lang="ru-RU" sz="2000" dirty="0" smtClean="0">
                <a:solidFill>
                  <a:prstClr val="black"/>
                </a:solidFill>
                <a:latin typeface="Arial" charset="0"/>
              </a:rPr>
              <a:t>29305@donрас.ru</a:t>
            </a:r>
          </a:p>
          <a:p>
            <a:pPr marL="342900" indent="-342900" algn="ctr" fontAlgn="auto">
              <a:lnSpc>
                <a:spcPct val="80000"/>
              </a:lnSpc>
              <a:spcAft>
                <a:spcPts val="0"/>
              </a:spcAft>
              <a:buClrTx/>
              <a:buSzTx/>
              <a:buFont typeface="Wingdings 3"/>
              <a:buNone/>
              <a:defRPr/>
            </a:pPr>
            <a:r>
              <a:rPr lang="ru-RU" sz="2000" dirty="0" smtClean="0">
                <a:solidFill>
                  <a:prstClr val="black"/>
                </a:solidFill>
                <a:latin typeface="Arial" charset="0"/>
              </a:rPr>
              <a:t>График (режим) работы:</a:t>
            </a:r>
          </a:p>
          <a:p>
            <a:pPr marL="342900" indent="-342900" algn="ctr" fontAlgn="auto">
              <a:lnSpc>
                <a:spcPct val="80000"/>
              </a:lnSpc>
              <a:spcAft>
                <a:spcPts val="0"/>
              </a:spcAft>
              <a:buClrTx/>
              <a:buSzTx/>
              <a:buFont typeface="Wingdings 3"/>
              <a:buNone/>
              <a:defRPr/>
            </a:pPr>
            <a:r>
              <a:rPr lang="ru-RU" sz="2000" dirty="0" smtClean="0">
                <a:solidFill>
                  <a:prstClr val="black"/>
                </a:solidFill>
                <a:latin typeface="Arial" charset="0"/>
              </a:rPr>
              <a:t>понедельник – пятница – 8.00 – 16.00; </a:t>
            </a:r>
          </a:p>
          <a:p>
            <a:pPr marL="342900" indent="-342900" algn="ctr" fontAlgn="auto">
              <a:lnSpc>
                <a:spcPct val="80000"/>
              </a:lnSpc>
              <a:spcAft>
                <a:spcPts val="0"/>
              </a:spcAft>
              <a:buClrTx/>
              <a:buSzTx/>
              <a:buFont typeface="Wingdings 3"/>
              <a:buNone/>
              <a:defRPr/>
            </a:pPr>
            <a:r>
              <a:rPr lang="ru-RU" sz="2000" dirty="0" smtClean="0">
                <a:solidFill>
                  <a:prstClr val="black"/>
                </a:solidFill>
                <a:latin typeface="Arial" charset="0"/>
              </a:rPr>
              <a:t>предпраздничные дни – 8.00 – 15.00; </a:t>
            </a:r>
          </a:p>
          <a:p>
            <a:pPr marL="342900" indent="-342900" algn="ctr" fontAlgn="auto">
              <a:lnSpc>
                <a:spcPct val="80000"/>
              </a:lnSpc>
              <a:spcAft>
                <a:spcPts val="0"/>
              </a:spcAft>
              <a:buClrTx/>
              <a:buSzTx/>
              <a:buFont typeface="Wingdings 3"/>
              <a:buNone/>
              <a:defRPr/>
            </a:pPr>
            <a:r>
              <a:rPr lang="ru-RU" sz="2000" dirty="0" smtClean="0">
                <a:solidFill>
                  <a:prstClr val="black"/>
                </a:solidFill>
                <a:latin typeface="Arial" charset="0"/>
              </a:rPr>
              <a:t>суббота и воскресенье – выходные дни;</a:t>
            </a:r>
          </a:p>
          <a:p>
            <a:pPr marL="342900" indent="-342900" algn="ctr" fontAlgn="auto">
              <a:lnSpc>
                <a:spcPct val="80000"/>
              </a:lnSpc>
              <a:spcAft>
                <a:spcPts val="0"/>
              </a:spcAft>
              <a:buClrTx/>
              <a:buSzTx/>
              <a:buFont typeface="Wingdings 3"/>
              <a:buNone/>
              <a:defRPr/>
            </a:pPr>
            <a:r>
              <a:rPr lang="ru-RU" sz="2000" dirty="0" smtClean="0">
                <a:solidFill>
                  <a:prstClr val="black"/>
                </a:solidFill>
                <a:latin typeface="Arial" charset="0"/>
              </a:rPr>
              <a:t>перерыв – 12.00 – 13.00. </a:t>
            </a:r>
            <a:endParaRPr lang="en-US" sz="2000" dirty="0" smtClean="0">
              <a:solidFill>
                <a:prstClr val="black"/>
              </a:solidFill>
              <a:latin typeface="Arial" charset="0"/>
            </a:endParaRPr>
          </a:p>
          <a:p>
            <a:pPr marL="342900" indent="-342900" algn="ctr" fontAlgn="auto">
              <a:lnSpc>
                <a:spcPct val="80000"/>
              </a:lnSpc>
              <a:spcAft>
                <a:spcPts val="0"/>
              </a:spcAft>
              <a:buClrTx/>
              <a:buSzTx/>
              <a:buFont typeface="Wingdings 3"/>
              <a:buNone/>
              <a:defRPr/>
            </a:pPr>
            <a:r>
              <a:rPr lang="ru-RU" sz="2000" dirty="0" smtClean="0">
                <a:solidFill>
                  <a:prstClr val="black"/>
                </a:solidFill>
                <a:latin typeface="Arial" charset="0"/>
              </a:rPr>
              <a:t>График приема: второй вторник месяца с 15.00 до 17.00 часов</a:t>
            </a:r>
          </a:p>
          <a:p>
            <a:pPr marL="365760" indent="-256032" fontAlgn="auto">
              <a:spcAft>
                <a:spcPts val="0"/>
              </a:spcAft>
              <a:buClr>
                <a:schemeClr val="accent3"/>
              </a:buClr>
              <a:buFont typeface="Wingdings 3"/>
              <a:buChar char=""/>
              <a:defRPr/>
            </a:pPr>
            <a:endParaRPr lang="ru-RU" dirty="0"/>
          </a:p>
        </p:txBody>
      </p:sp>
    </p:spTree>
  </p:cSld>
  <p:clrMapOvr>
    <a:masterClrMapping/>
  </p:clrMapOvr>
  <p:transition spd="slow">
    <p:pull dir="r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611188" y="260350"/>
            <a:ext cx="8064500" cy="757238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 algn="ctr">
              <a:lnSpc>
                <a:spcPct val="90000"/>
              </a:lnSpc>
              <a:spcBef>
                <a:spcPct val="20000"/>
              </a:spcBef>
              <a:defRPr/>
            </a:pPr>
            <a:r>
              <a:rPr lang="ru-RU" sz="2400" b="1" i="1" kern="0" dirty="0">
                <a:solidFill>
                  <a:srgbClr val="0070C0"/>
                </a:solidFill>
                <a:latin typeface="Times New Roman" pitchFamily="18" charset="0"/>
                <a:cs typeface="+mn-cs"/>
              </a:rPr>
              <a:t>Основные показатели бюджета </a:t>
            </a:r>
            <a:r>
              <a:rPr lang="ru-RU" sz="2400" b="1" i="1" kern="0" dirty="0" err="1">
                <a:solidFill>
                  <a:srgbClr val="0070C0"/>
                </a:solidFill>
                <a:latin typeface="Times New Roman" pitchFamily="18" charset="0"/>
                <a:cs typeface="+mn-cs"/>
              </a:rPr>
              <a:t>Волочаевского</a:t>
            </a:r>
            <a:r>
              <a:rPr lang="ru-RU" sz="2400" b="1" i="1" kern="0" dirty="0">
                <a:solidFill>
                  <a:srgbClr val="0070C0"/>
                </a:solidFill>
                <a:latin typeface="Times New Roman" pitchFamily="18" charset="0"/>
                <a:cs typeface="+mn-cs"/>
              </a:rPr>
              <a:t> сельского поселения Орловского района за </a:t>
            </a:r>
            <a:r>
              <a:rPr lang="ru-RU" sz="2400" b="1" i="1" kern="0" dirty="0" smtClean="0">
                <a:solidFill>
                  <a:srgbClr val="0070C0"/>
                </a:solidFill>
                <a:latin typeface="Times New Roman" pitchFamily="18" charset="0"/>
                <a:cs typeface="+mn-cs"/>
              </a:rPr>
              <a:t>2024 </a:t>
            </a:r>
            <a:r>
              <a:rPr lang="ru-RU" sz="2400" b="1" i="1" kern="0" dirty="0">
                <a:solidFill>
                  <a:srgbClr val="0070C0"/>
                </a:solidFill>
                <a:latin typeface="Times New Roman" pitchFamily="18" charset="0"/>
                <a:cs typeface="+mn-cs"/>
              </a:rPr>
              <a:t>год</a:t>
            </a:r>
            <a:r>
              <a:rPr lang="ru-RU" sz="2400" i="1" kern="0" dirty="0">
                <a:solidFill>
                  <a:srgbClr val="0070C0"/>
                </a:solidFill>
                <a:latin typeface="Times New Roman" pitchFamily="18" charset="0"/>
                <a:cs typeface="+mn-cs"/>
              </a:rPr>
              <a:t> </a:t>
            </a: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611188" y="1196975"/>
          <a:ext cx="7704856" cy="4714129"/>
        </p:xfrm>
        <a:graphic>
          <a:graphicData uri="http://schemas.openxmlformats.org/drawingml/2006/table">
            <a:tbl>
              <a:tblPr/>
              <a:tblGrid>
                <a:gridCol w="3398639"/>
                <a:gridCol w="1411874"/>
                <a:gridCol w="1364877"/>
                <a:gridCol w="1529466"/>
              </a:tblGrid>
              <a:tr h="57606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Наименование</a:t>
                      </a:r>
                    </a:p>
                  </a:txBody>
                  <a:tcPr marL="91448" marR="91448" marT="45731" marB="4573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Исполнение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за 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2023 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год </a:t>
                      </a:r>
                    </a:p>
                  </a:txBody>
                  <a:tcPr marL="91448" marR="91448" marT="45731" marB="4573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Исполнение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за 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2024 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год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48" marR="91448" marT="45731" marB="4573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Темп роста, %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2024г 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 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2023г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</a:p>
                  </a:txBody>
                  <a:tcPr marL="91448" marR="91448" marT="45731" marB="4573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</a:tr>
              <a:tr h="37237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Доходы, всего</a:t>
                      </a:r>
                    </a:p>
                  </a:txBody>
                  <a:tcPr marL="91448" marR="91448" marT="45731" marB="4573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17466,7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48" marR="91448" marT="45731" marB="4573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14997,6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48" marR="91448" marT="45731" marB="4573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85,9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48" marR="91448" marT="45731" marB="4573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5313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в том числе</a:t>
                      </a:r>
                    </a:p>
                  </a:txBody>
                  <a:tcPr marL="91448" marR="91448" marT="45731" marB="4573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48" marR="91448" marT="45731" marB="4573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48" marR="91448" marT="45731" marB="4573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48" marR="91448" marT="45731" marB="4573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916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Налоговые и неналоговые доходы </a:t>
                      </a:r>
                    </a:p>
                  </a:txBody>
                  <a:tcPr marL="91448" marR="91448" marT="45731" marB="4573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9686,6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48" marR="91448" marT="45731" marB="4573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6834,8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48" marR="91448" marT="45731" marB="4573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70,6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48" marR="91448" marT="45731" marB="4573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5265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Безвозмездные поступления </a:t>
                      </a:r>
                    </a:p>
                  </a:txBody>
                  <a:tcPr marL="91448" marR="91448" marT="45731" marB="4573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7780,1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48" marR="91448" marT="45731" marB="4573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8162,8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48" marR="91448" marT="45731" marB="4573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104,9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48" marR="91448" marT="45731" marB="4573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5313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из них: </a:t>
                      </a:r>
                    </a:p>
                  </a:txBody>
                  <a:tcPr marL="91448" marR="91448" marT="45731" marB="4573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48" marR="91448" marT="45731" marB="4573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48" marR="91448" marT="45731" marB="4573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48" marR="91448" marT="45731" marB="4573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4575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Дотации бюджетам бюджетной системы Российской Федерации</a:t>
                      </a:r>
                    </a:p>
                  </a:txBody>
                  <a:tcPr marL="91448" marR="91448" marT="45731" marB="4573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5833,6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48" marR="91448" marT="45731" marB="4573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6865,8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48" marR="91448" marT="45731" marB="4573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117,7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48" marR="91448" marT="45731" marB="4573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5851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Субвенции </a:t>
                      </a:r>
                    </a:p>
                  </a:txBody>
                  <a:tcPr marL="91448" marR="91448" marT="45731" marB="4573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130,3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48" marR="91448" marT="45731" marB="4573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157,3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48" marR="91448" marT="45731" marB="4573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120,7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48" marR="91448" marT="45731" marB="4573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00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Иные межбюджетные трансферты</a:t>
                      </a:r>
                    </a:p>
                  </a:txBody>
                  <a:tcPr marL="91448" marR="91448" marT="45731" marB="4573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1816,2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48" marR="91448" marT="45731" marB="4573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1139,7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48" marR="91448" marT="45731" marB="4573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62,7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48" marR="91448" marT="45731" marB="4573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803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Расходы, всего</a:t>
                      </a: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</a:p>
                  </a:txBody>
                  <a:tcPr marL="91448" marR="91448" marT="45731" marB="4573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12127,6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48" marR="91448" marT="45731" marB="4573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14095,0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48" marR="91448" marT="45731" marB="4573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116,2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48" marR="91448" marT="45731" marB="4573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0080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Результат исполнения бюджета (дефицит «-», профицит «+»)</a:t>
                      </a: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</a:p>
                  </a:txBody>
                  <a:tcPr marL="91448" marR="91448" marT="45731" marB="4573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5339,1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48" marR="91448" marT="45731" marB="4573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902,6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48" marR="91448" marT="45731" marB="4573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    х</a:t>
                      </a:r>
                    </a:p>
                  </a:txBody>
                  <a:tcPr marL="91448" marR="91448" marT="45731" marB="4573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Заголовок 2"/>
          <p:cNvSpPr>
            <a:spLocks noGrp="1"/>
          </p:cNvSpPr>
          <p:nvPr>
            <p:ph type="title"/>
          </p:nvPr>
        </p:nvSpPr>
        <p:spPr>
          <a:xfrm>
            <a:off x="457200" y="260350"/>
            <a:ext cx="8229600" cy="1296988"/>
          </a:xfrm>
        </p:spPr>
        <p:txBody>
          <a:bodyPr/>
          <a:lstStyle/>
          <a:p>
            <a:pPr algn="ctr"/>
            <a:r>
              <a:rPr lang="ru-RU" smtClean="0"/>
              <a:t>		    </a:t>
            </a:r>
            <a:r>
              <a:rPr lang="ru-RU" sz="2700" i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Исполнение бюджета 				Волочаевского сельского поселения по доходам</a:t>
            </a:r>
          </a:p>
        </p:txBody>
      </p:sp>
      <p:graphicFrame>
        <p:nvGraphicFramePr>
          <p:cNvPr id="1026" name="Содержимое 7"/>
          <p:cNvGraphicFramePr>
            <a:graphicFrameLocks noGrp="1"/>
          </p:cNvGraphicFramePr>
          <p:nvPr>
            <p:ph idx="1"/>
          </p:nvPr>
        </p:nvGraphicFramePr>
        <p:xfrm>
          <a:off x="860425" y="2279650"/>
          <a:ext cx="7588250" cy="2632075"/>
        </p:xfrm>
        <a:graphic>
          <a:graphicData uri="http://schemas.openxmlformats.org/presentationml/2006/ole">
            <p:oleObj spid="_x0000_s1026" name="Worksheet" r:id="rId3" imgW="6534222" imgH="2266978" progId="Excel.Sheet.8">
              <p:embed/>
            </p:oleObj>
          </a:graphicData>
        </a:graphic>
      </p:graphicFrame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i="1" dirty="0" smtClean="0">
                <a:solidFill>
                  <a:srgbClr val="0070C0"/>
                </a:solidFill>
                <a:latin typeface="Times New Roman" pitchFamily="18" charset="0"/>
              </a:rPr>
              <a:t>Объем налоговых и неналоговых доходов местного бюджета в </a:t>
            </a:r>
            <a:r>
              <a:rPr lang="ru-RU" sz="2800" i="1" dirty="0" smtClean="0">
                <a:solidFill>
                  <a:srgbClr val="0070C0"/>
                </a:solidFill>
                <a:latin typeface="Times New Roman" pitchFamily="18" charset="0"/>
              </a:rPr>
              <a:t>2024 </a:t>
            </a:r>
            <a:r>
              <a:rPr lang="ru-RU" sz="2800" i="1" dirty="0" smtClean="0">
                <a:solidFill>
                  <a:srgbClr val="0070C0"/>
                </a:solidFill>
                <a:latin typeface="Times New Roman" pitchFamily="18" charset="0"/>
              </a:rPr>
              <a:t>году составил </a:t>
            </a:r>
            <a:r>
              <a:rPr lang="ru-RU" sz="2800" i="1" dirty="0" smtClean="0">
                <a:solidFill>
                  <a:srgbClr val="0070C0"/>
                </a:solidFill>
                <a:latin typeface="Times New Roman" pitchFamily="18" charset="0"/>
              </a:rPr>
              <a:t>6834,8 </a:t>
            </a:r>
            <a:r>
              <a:rPr lang="ru-RU" sz="2800" i="1" dirty="0" smtClean="0">
                <a:solidFill>
                  <a:srgbClr val="0070C0"/>
                </a:solidFill>
                <a:latin typeface="Times New Roman" pitchFamily="18" charset="0"/>
              </a:rPr>
              <a:t>тыс.рублей</a:t>
            </a:r>
            <a:endParaRPr lang="ru-RU" sz="2800" dirty="0" smtClean="0">
              <a:solidFill>
                <a:srgbClr val="0070C0"/>
              </a:solidFill>
            </a:endParaRPr>
          </a:p>
        </p:txBody>
      </p:sp>
      <p:graphicFrame>
        <p:nvGraphicFramePr>
          <p:cNvPr id="2050" name="Содержимое 4"/>
          <p:cNvGraphicFramePr>
            <a:graphicFrameLocks noGrp="1"/>
          </p:cNvGraphicFramePr>
          <p:nvPr>
            <p:ph idx="1"/>
          </p:nvPr>
        </p:nvGraphicFramePr>
        <p:xfrm>
          <a:off x="641350" y="2292350"/>
          <a:ext cx="8147050" cy="2947988"/>
        </p:xfrm>
        <a:graphic>
          <a:graphicData uri="http://schemas.openxmlformats.org/presentationml/2006/ole">
            <p:oleObj spid="_x0000_s2050" name="Worksheet" r:id="rId4" imgW="5686533" imgH="2057400" progId="Excel.Sheet.8">
              <p:embed/>
            </p:oleObj>
          </a:graphicData>
        </a:graphic>
      </p:graphicFrame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Заголовок 2"/>
          <p:cNvSpPr>
            <a:spLocks noGrp="1"/>
          </p:cNvSpPr>
          <p:nvPr>
            <p:ph type="title"/>
          </p:nvPr>
        </p:nvSpPr>
        <p:spPr>
          <a:xfrm>
            <a:off x="323850" y="274638"/>
            <a:ext cx="8569325" cy="1425575"/>
          </a:xfrm>
        </p:spPr>
        <p:txBody>
          <a:bodyPr/>
          <a:lstStyle/>
          <a:p>
            <a:r>
              <a:rPr lang="ru-RU" sz="2800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Безвозмездные поступления в бюджет </a:t>
            </a:r>
            <a:r>
              <a:rPr lang="ru-RU" sz="2800" i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Волочаевского</a:t>
            </a:r>
            <a:r>
              <a:rPr lang="ru-RU" sz="2800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сельского поселения в </a:t>
            </a:r>
            <a:r>
              <a:rPr lang="ru-RU" sz="2800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2024 </a:t>
            </a:r>
            <a:r>
              <a:rPr lang="ru-RU" sz="2800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году составили </a:t>
            </a:r>
            <a:r>
              <a:rPr lang="ru-RU" sz="2800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8162,8 </a:t>
            </a:r>
            <a:r>
              <a:rPr lang="ru-RU" sz="2800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тыс. рублей</a:t>
            </a:r>
          </a:p>
        </p:txBody>
      </p:sp>
      <p:graphicFrame>
        <p:nvGraphicFramePr>
          <p:cNvPr id="3074" name="Объект 3"/>
          <p:cNvGraphicFramePr>
            <a:graphicFrameLocks noGrp="1"/>
          </p:cNvGraphicFramePr>
          <p:nvPr>
            <p:ph idx="1"/>
          </p:nvPr>
        </p:nvGraphicFramePr>
        <p:xfrm>
          <a:off x="504825" y="2401888"/>
          <a:ext cx="8282017" cy="2795587"/>
        </p:xfrm>
        <a:graphic>
          <a:graphicData uri="http://schemas.openxmlformats.org/presentationml/2006/ole">
            <p:oleObj spid="_x0000_s3074" name="Worksheet" r:id="rId3" imgW="7048356" imgH="2295383" progId="Excel.Sheet.8">
              <p:embed/>
            </p:oleObj>
          </a:graphicData>
        </a:graphic>
      </p:graphicFrame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Заголовок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714500"/>
          </a:xfrm>
        </p:spPr>
        <p:txBody>
          <a:bodyPr/>
          <a:lstStyle/>
          <a:p>
            <a:r>
              <a:rPr lang="ru-RU" smtClean="0"/>
              <a:t>			      </a:t>
            </a:r>
            <a:r>
              <a:rPr lang="ru-RU" sz="2800" i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Исполнение бюджета           			           Волочаевского сельского поселения</a:t>
            </a:r>
            <a:br>
              <a:rPr lang="ru-RU" sz="2800" i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i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 				       по расходам </a:t>
            </a:r>
            <a:endParaRPr lang="ru-RU" smtClean="0"/>
          </a:p>
        </p:txBody>
      </p:sp>
      <p:pic>
        <p:nvPicPr>
          <p:cNvPr id="4100" name="Объект 5"/>
          <p:cNvPicPr>
            <a:picLocks noGrp="1" noChangeAspect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250825" y="115888"/>
            <a:ext cx="2820988" cy="1800225"/>
          </a:xfrm>
        </p:spPr>
      </p:pic>
      <p:graphicFrame>
        <p:nvGraphicFramePr>
          <p:cNvPr id="4098" name="Объект 6"/>
          <p:cNvGraphicFramePr>
            <a:graphicFrameLocks noGrp="1" noChangeAspect="1"/>
          </p:cNvGraphicFramePr>
          <p:nvPr/>
        </p:nvGraphicFramePr>
        <p:xfrm>
          <a:off x="357159" y="2143125"/>
          <a:ext cx="8623330" cy="4214833"/>
        </p:xfrm>
        <a:graphic>
          <a:graphicData uri="http://schemas.openxmlformats.org/presentationml/2006/ole">
            <p:oleObj spid="_x0000_s4098" name="Worksheet" r:id="rId4" imgW="7124652" imgH="3228890" progId="Excel.Sheet.8">
              <p:embed/>
            </p:oleObj>
          </a:graphicData>
        </a:graphic>
      </p:graphicFrame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337"/>
          </a:xfrm>
        </p:spPr>
        <p:txBody>
          <a:bodyPr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3100" i="1" dirty="0">
                <a:solidFill>
                  <a:srgbClr val="0070C0"/>
                </a:solidFill>
                <a:latin typeface="Times New Roman" pitchFamily="18" charset="0"/>
              </a:rPr>
              <a:t>Структура расходов </a:t>
            </a:r>
            <a:r>
              <a:rPr lang="ru-RU" sz="3100" i="1" dirty="0" smtClean="0">
                <a:solidFill>
                  <a:srgbClr val="0070C0"/>
                </a:solidFill>
                <a:latin typeface="Times New Roman" pitchFamily="18" charset="0"/>
              </a:rPr>
              <a:t>бюджета </a:t>
            </a:r>
            <a:r>
              <a:rPr lang="ru-RU" sz="3100" i="1" dirty="0" err="1" smtClean="0">
                <a:solidFill>
                  <a:srgbClr val="0070C0"/>
                </a:solidFill>
                <a:latin typeface="Times New Roman" pitchFamily="18" charset="0"/>
              </a:rPr>
              <a:t>Волочаевского</a:t>
            </a:r>
            <a:r>
              <a:rPr lang="ru-RU" sz="3100" i="1" dirty="0" smtClean="0">
                <a:solidFill>
                  <a:srgbClr val="0070C0"/>
                </a:solidFill>
                <a:latin typeface="Times New Roman" pitchFamily="18" charset="0"/>
              </a:rPr>
              <a:t> сельского поселения в </a:t>
            </a:r>
            <a:r>
              <a:rPr lang="ru-RU" sz="3100" i="1" dirty="0" smtClean="0">
                <a:solidFill>
                  <a:srgbClr val="0070C0"/>
                </a:solidFill>
                <a:latin typeface="Times New Roman" pitchFamily="18" charset="0"/>
              </a:rPr>
              <a:t>2024 </a:t>
            </a:r>
            <a:r>
              <a:rPr lang="ru-RU" sz="3100" i="1" dirty="0" smtClean="0">
                <a:solidFill>
                  <a:srgbClr val="0070C0"/>
                </a:solidFill>
                <a:latin typeface="Times New Roman" pitchFamily="18" charset="0"/>
              </a:rPr>
              <a:t>году</a:t>
            </a:r>
            <a:endParaRPr lang="ru-RU" sz="2000" dirty="0">
              <a:solidFill>
                <a:srgbClr val="0070C0"/>
              </a:solidFill>
            </a:endParaRPr>
          </a:p>
        </p:txBody>
      </p:sp>
      <p:graphicFrame>
        <p:nvGraphicFramePr>
          <p:cNvPr id="5122" name="Объект 3"/>
          <p:cNvGraphicFramePr>
            <a:graphicFrameLocks noGrp="1"/>
          </p:cNvGraphicFramePr>
          <p:nvPr>
            <p:ph idx="1"/>
          </p:nvPr>
        </p:nvGraphicFramePr>
        <p:xfrm>
          <a:off x="928688" y="2101850"/>
          <a:ext cx="7913687" cy="3643313"/>
        </p:xfrm>
        <a:graphic>
          <a:graphicData uri="http://schemas.openxmlformats.org/presentationml/2006/ole">
            <p:oleObj spid="_x0000_s5122" name="Worksheet" r:id="rId3" imgW="7572459" imgH="3486065" progId="Excel.Sheet.8">
              <p:embed/>
            </p:oleObj>
          </a:graphicData>
        </a:graphic>
      </p:graphicFrame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Заголовок 1"/>
          <p:cNvSpPr>
            <a:spLocks noGrp="1"/>
          </p:cNvSpPr>
          <p:nvPr>
            <p:ph type="title"/>
          </p:nvPr>
        </p:nvSpPr>
        <p:spPr>
          <a:xfrm>
            <a:off x="500063" y="500063"/>
            <a:ext cx="8143875" cy="849312"/>
          </a:xfrm>
        </p:spPr>
        <p:txBody>
          <a:bodyPr/>
          <a:lstStyle/>
          <a:p>
            <a:pPr algn="ctr"/>
            <a:r>
              <a:rPr lang="ru-RU" sz="3200" i="1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Расходы на социальную политику</a:t>
            </a:r>
          </a:p>
        </p:txBody>
      </p:sp>
      <p:graphicFrame>
        <p:nvGraphicFramePr>
          <p:cNvPr id="6146" name="Содержимое 3"/>
          <p:cNvGraphicFramePr>
            <a:graphicFrameLocks noGrp="1"/>
          </p:cNvGraphicFramePr>
          <p:nvPr>
            <p:ph idx="1"/>
          </p:nvPr>
        </p:nvGraphicFramePr>
        <p:xfrm>
          <a:off x="285720" y="1643050"/>
          <a:ext cx="8359804" cy="4233879"/>
        </p:xfrm>
        <a:graphic>
          <a:graphicData uri="http://schemas.openxmlformats.org/presentationml/2006/ole">
            <p:oleObj spid="_x0000_s6146" name="Worksheet" r:id="rId3" imgW="8543985" imgH="3714835" progId="Excel.Sheet.8">
              <p:embed/>
            </p:oleObj>
          </a:graphicData>
        </a:graphic>
      </p:graphicFrame>
    </p:spTree>
  </p:cSld>
  <p:clrMapOvr>
    <a:masterClrMapping/>
  </p:clrMapOvr>
  <p:transition spd="slow">
    <p:pull dir="r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Заголовок 2"/>
          <p:cNvSpPr>
            <a:spLocks noGrp="1"/>
          </p:cNvSpPr>
          <p:nvPr>
            <p:ph type="title"/>
          </p:nvPr>
        </p:nvSpPr>
        <p:spPr>
          <a:xfrm>
            <a:off x="457200" y="704850"/>
            <a:ext cx="8229600" cy="723900"/>
          </a:xfrm>
        </p:spPr>
        <p:txBody>
          <a:bodyPr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2000" i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На реализацию 11 муниципальных программ </a:t>
            </a:r>
            <a:r>
              <a:rPr lang="ru-RU" sz="2000" i="1" dirty="0" err="1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Волочаевского</a:t>
            </a:r>
            <a:r>
              <a:rPr lang="ru-RU" sz="2000" i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сельского поселения в </a:t>
            </a:r>
            <a:r>
              <a:rPr lang="ru-RU" sz="2000" i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2024 </a:t>
            </a:r>
            <a:r>
              <a:rPr lang="ru-RU" sz="2000" i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году направлено бюджетных средств в объеме </a:t>
            </a:r>
            <a:r>
              <a:rPr lang="ru-RU" sz="2000" i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13870,3  </a:t>
            </a:r>
            <a:r>
              <a:rPr lang="ru-RU" sz="2000" i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тыс. рублей или </a:t>
            </a:r>
            <a:r>
              <a:rPr lang="ru-RU" sz="2000" i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98,4% </a:t>
            </a:r>
            <a:r>
              <a:rPr lang="ru-RU" sz="2000" i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от  общей суммы расходов</a:t>
            </a:r>
          </a:p>
        </p:txBody>
      </p:sp>
      <p:sp>
        <p:nvSpPr>
          <p:cNvPr id="13315" name="Объект 1"/>
          <p:cNvSpPr>
            <a:spLocks noGrp="1"/>
          </p:cNvSpPr>
          <p:nvPr>
            <p:ph idx="1"/>
          </p:nvPr>
        </p:nvSpPr>
        <p:spPr>
          <a:xfrm>
            <a:off x="571500" y="1714500"/>
            <a:ext cx="7658100" cy="4224338"/>
          </a:xfrm>
        </p:spPr>
        <p:txBody>
          <a:bodyPr/>
          <a:lstStyle/>
          <a:p>
            <a:pPr>
              <a:buFont typeface="Wingdings 3" pitchFamily="18" charset="2"/>
              <a:buNone/>
            </a:pPr>
            <a:endParaRPr lang="ru-RU" smtClean="0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611188" y="1538288"/>
            <a:ext cx="2520950" cy="811212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Защита населения и территорий от чрезвычайных ситуаций – </a:t>
            </a:r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15,3 </a:t>
            </a:r>
            <a:r>
              <a:rPr lang="ru-RU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тыс. рублей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6303963" y="3597275"/>
            <a:ext cx="2413000" cy="768350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Муниципальная политика– </a:t>
            </a:r>
            <a:r>
              <a:rPr lang="ru-RU" sz="1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8,5 </a:t>
            </a:r>
            <a:r>
              <a:rPr lang="ru-RU" sz="1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тыс. рублей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6227763" y="1577975"/>
            <a:ext cx="2489200" cy="842963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Развитие культуры и туризма – </a:t>
            </a:r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2624,7 тыс</a:t>
            </a:r>
            <a:r>
              <a:rPr lang="ru-RU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рублей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684213" y="3548063"/>
            <a:ext cx="2333625" cy="914400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Развитие физической культуры и спорта –0,0 тыс. рублей</a:t>
            </a: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3348038" y="1574800"/>
            <a:ext cx="2744787" cy="846138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Эффективное управление муниципальными финансами   - </a:t>
            </a:r>
            <a:r>
              <a:rPr lang="ru-RU" sz="1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8654,8 </a:t>
            </a:r>
            <a:r>
              <a:rPr lang="ru-RU" sz="1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тыс. рублей  </a:t>
            </a: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3390900" y="2565400"/>
            <a:ext cx="2620963" cy="792163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Социальная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поддержка граждан  - </a:t>
            </a:r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195,2 тыс</a:t>
            </a:r>
            <a:r>
              <a:rPr lang="ru-RU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рублей</a:t>
            </a: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684213" y="2492375"/>
            <a:ext cx="2374900" cy="865188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Охрана окружающей среды и рациональное природопользование </a:t>
            </a:r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–35,5тыс</a:t>
            </a:r>
            <a:r>
              <a:rPr lang="ru-RU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рублей</a:t>
            </a: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573088" y="4710113"/>
            <a:ext cx="3927475" cy="950912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Развитие транспортной системы – 300,0 тыс. рублей</a:t>
            </a: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6311900" y="2590800"/>
            <a:ext cx="2422525" cy="838200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Обеспечение общественного порядка и  профилактика правонарушений –2,0тыс. рублей</a:t>
            </a: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4857750" y="4714875"/>
            <a:ext cx="3857625" cy="936625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Обеспечение качественными жилищно-коммунальными услугами населения и благоустройство – </a:t>
            </a:r>
            <a:r>
              <a:rPr lang="ru-RU" sz="1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2034,3 </a:t>
            </a:r>
            <a:r>
              <a:rPr lang="ru-RU" sz="1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тыс. рублей</a:t>
            </a: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3419475" y="3573463"/>
            <a:ext cx="2592388" cy="863600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Энергоэфективность</a:t>
            </a:r>
            <a:r>
              <a:rPr lang="ru-RU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и развитие энергетики– 0,0 тыс. рублей</a:t>
            </a:r>
          </a:p>
        </p:txBody>
      </p:sp>
    </p:spTree>
  </p:cSld>
  <p:clrMapOvr>
    <a:masterClrMapping/>
  </p:clrMapOvr>
  <p:transition spd="slow">
    <p:pull dir="rd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Поток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ppt/theme/themeOverride2.xml><?xml version="1.0" encoding="utf-8"?>
<a:themeOverride xmlns:a="http://schemas.openxmlformats.org/drawingml/2006/main">
  <a:clrScheme name="Поток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2810</TotalTime>
  <Words>345</Words>
  <Application>Microsoft Office PowerPoint</Application>
  <PresentationFormat>Экран (4:3)</PresentationFormat>
  <Paragraphs>84</Paragraphs>
  <Slides>10</Slides>
  <Notes>1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2" baseType="lpstr">
      <vt:lpstr>Поток</vt:lpstr>
      <vt:lpstr>Лист Microsoft Excel 97–2003</vt:lpstr>
      <vt:lpstr>Слайд 1</vt:lpstr>
      <vt:lpstr>Слайд 2</vt:lpstr>
      <vt:lpstr>      Исполнение бюджета     Волочаевского сельского поселения по доходам</vt:lpstr>
      <vt:lpstr>Объем налоговых и неналоговых доходов местного бюджета в 2024 году составил 6834,8 тыс.рублей</vt:lpstr>
      <vt:lpstr>Безвозмездные поступления в бюджет Волочаевского сельского поселения в 2024 году составили 8162,8 тыс. рублей</vt:lpstr>
      <vt:lpstr>         Исполнение бюджета                         Волочаевского сельского поселения               по расходам </vt:lpstr>
      <vt:lpstr>Структура расходов бюджета Волочаевского сельского поселения в 2024 году</vt:lpstr>
      <vt:lpstr>Расходы на социальную политику</vt:lpstr>
      <vt:lpstr>На реализацию 11 муниципальных программ Волочаевского сельского поселения в 2024 году направлено бюджетных средств в объеме 13870,3  тыс. рублей или 98,4% от  общей суммы расходов</vt:lpstr>
      <vt:lpstr>Слайд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Фотоальбом</dc:title>
  <dc:creator>Юлия</dc:creator>
  <cp:lastModifiedBy>User</cp:lastModifiedBy>
  <cp:revision>283</cp:revision>
  <dcterms:created xsi:type="dcterms:W3CDTF">2017-02-07T09:55:02Z</dcterms:created>
  <dcterms:modified xsi:type="dcterms:W3CDTF">2025-05-15T07:26:35Z</dcterms:modified>
</cp:coreProperties>
</file>