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9" r:id="rId5"/>
    <p:sldId id="260" r:id="rId6"/>
    <p:sldId id="262" r:id="rId7"/>
    <p:sldId id="264" r:id="rId8"/>
    <p:sldId id="265" r:id="rId9"/>
    <p:sldId id="266" r:id="rId10"/>
    <p:sldId id="329" r:id="rId11"/>
    <p:sldId id="289" r:id="rId12"/>
    <p:sldId id="328" r:id="rId13"/>
    <p:sldId id="268" r:id="rId14"/>
    <p:sldId id="299" r:id="rId15"/>
    <p:sldId id="341" r:id="rId16"/>
    <p:sldId id="327" r:id="rId17"/>
    <p:sldId id="346" r:id="rId18"/>
    <p:sldId id="339" r:id="rId19"/>
    <p:sldId id="340" r:id="rId20"/>
    <p:sldId id="367" r:id="rId21"/>
    <p:sldId id="347" r:id="rId22"/>
    <p:sldId id="348" r:id="rId23"/>
    <p:sldId id="351" r:id="rId24"/>
    <p:sldId id="352" r:id="rId25"/>
    <p:sldId id="353" r:id="rId26"/>
    <p:sldId id="354" r:id="rId27"/>
    <p:sldId id="368" r:id="rId28"/>
    <p:sldId id="318" r:id="rId29"/>
    <p:sldId id="363" r:id="rId30"/>
    <p:sldId id="364" r:id="rId31"/>
    <p:sldId id="365" r:id="rId32"/>
    <p:sldId id="366" r:id="rId33"/>
    <p:sldId id="370" r:id="rId34"/>
    <p:sldId id="371" r:id="rId35"/>
    <p:sldId id="372" r:id="rId36"/>
    <p:sldId id="357" r:id="rId37"/>
    <p:sldId id="358" r:id="rId38"/>
    <p:sldId id="359" r:id="rId39"/>
    <p:sldId id="360" r:id="rId40"/>
    <p:sldId id="361" r:id="rId41"/>
    <p:sldId id="36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45"/>
    <p:penClr>
      <a:schemeClr val="tx2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82" autoAdjust="0"/>
    <p:restoredTop sz="91499" autoAdjust="0"/>
  </p:normalViewPr>
  <p:slideViewPr>
    <p:cSldViewPr>
      <p:cViewPr varScale="1">
        <p:scale>
          <a:sx n="67" d="100"/>
          <a:sy n="67" d="100"/>
        </p:scale>
        <p:origin x="-14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78997-FB7E-4B8F-BD0E-F63066903D5F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640960" cy="648072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15 февраля 2023 г.</a:t>
            </a:r>
            <a:r>
              <a:rPr lang="ru-RU" sz="5400" b="1" dirty="0" smtClean="0">
                <a:solidFill>
                  <a:srgbClr val="0070C0"/>
                </a:solidFill>
              </a:rPr>
              <a:t/>
            </a:r>
            <a:br>
              <a:rPr lang="ru-RU" sz="5400" b="1" dirty="0" smtClean="0">
                <a:solidFill>
                  <a:srgbClr val="0070C0"/>
                </a:solidFill>
              </a:rPr>
            </a:br>
            <a:r>
              <a:rPr lang="ru-RU" sz="5400" b="1" dirty="0" smtClean="0">
                <a:solidFill>
                  <a:srgbClr val="0070C0"/>
                </a:solidFill>
              </a:rPr>
              <a:t>Отчет </a:t>
            </a:r>
            <a:br>
              <a:rPr lang="ru-RU" sz="5400" b="1" dirty="0" smtClean="0">
                <a:solidFill>
                  <a:srgbClr val="0070C0"/>
                </a:solidFill>
              </a:rPr>
            </a:br>
            <a:r>
              <a:rPr lang="ru-RU" sz="5400" b="1" dirty="0" smtClean="0">
                <a:solidFill>
                  <a:srgbClr val="0070C0"/>
                </a:solidFill>
              </a:rPr>
              <a:t>Главы Администрации </a:t>
            </a:r>
            <a:r>
              <a:rPr lang="ru-RU" sz="5400" b="1" dirty="0" err="1" smtClean="0">
                <a:solidFill>
                  <a:srgbClr val="0070C0"/>
                </a:solidFill>
              </a:rPr>
              <a:t>Волочаевского</a:t>
            </a:r>
            <a:r>
              <a:rPr lang="ru-RU" sz="5400" b="1" dirty="0" smtClean="0">
                <a:solidFill>
                  <a:srgbClr val="0070C0"/>
                </a:solidFill>
              </a:rPr>
              <a:t> сельского поселения </a:t>
            </a:r>
            <a:br>
              <a:rPr lang="ru-RU" sz="5400" b="1" dirty="0" smtClean="0">
                <a:solidFill>
                  <a:srgbClr val="0070C0"/>
                </a:solidFill>
              </a:rPr>
            </a:br>
            <a:r>
              <a:rPr lang="ru-RU" sz="5400" b="1" dirty="0" smtClean="0">
                <a:solidFill>
                  <a:srgbClr val="0070C0"/>
                </a:solidFill>
              </a:rPr>
              <a:t> за 2022 год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Безвозмездные поступления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         В 2022 году безвозмездные поступления в бюджет составили 5328,9 тыс. руб., из них: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4839,4 тыс. руб.- дотация из областного бюджета на выравнивание  уровня бюджетной обеспеченности;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108,0 тыс. </a:t>
            </a:r>
            <a:r>
              <a:rPr lang="ru-RU" dirty="0" err="1" smtClean="0">
                <a:solidFill>
                  <a:srgbClr val="0070C0"/>
                </a:solidFill>
              </a:rPr>
              <a:t>руб</a:t>
            </a:r>
            <a:r>
              <a:rPr lang="ru-RU" dirty="0" smtClean="0">
                <a:solidFill>
                  <a:srgbClr val="0070C0"/>
                </a:solidFill>
              </a:rPr>
              <a:t> – дотация из областного бюджета на поддержку мер по обеспечению сбалансированности бюджета;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150 </a:t>
            </a:r>
            <a:r>
              <a:rPr lang="ru-RU" dirty="0" err="1" smtClean="0">
                <a:solidFill>
                  <a:srgbClr val="0070C0"/>
                </a:solidFill>
              </a:rPr>
              <a:t>тыс.руб</a:t>
            </a:r>
            <a:r>
              <a:rPr lang="ru-RU" dirty="0" smtClean="0">
                <a:solidFill>
                  <a:srgbClr val="0070C0"/>
                </a:solidFill>
              </a:rPr>
              <a:t> на содержание дорожного  фонда;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120,5 тыс. руб. субсидия бюджетам поселений на поддержку отрасли культуры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110,8 тыс. руб. - субвенция из федерального бюджета (содержание инспектора Военного учетного стола);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0,2 тыс. руб. – субвенция из областного бюджета (на протоколы об административном правонарушении).</a:t>
            </a:r>
          </a:p>
          <a:p>
            <a:pPr>
              <a:buNone/>
            </a:pPr>
            <a:endParaRPr lang="ru-RU" dirty="0" smtClean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Собственные налоги 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0230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Единый сельскохозяйственный  налог - 133,1 тысяч рублей или 1,7% всех собственных доходов (32,5 % к плану);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Земельный налог  1214,2 тысяч рублей или 15,7% всех доходов, налог на доходы физических лиц 959,3 тыс. рублей или 12,4% всех доходов;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Налог на имущество физических лиц  49,5 тысяч рублей или 0,6% от собственных доходов;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Государственная пошлина составила 5,2 тысяч рублей;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Штрафы -17,9 тыс. рублей;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Доходы от оказания платных услуг (возмещение коммунальных услуг (библиотека, участок ОМВД) - 39,7 тыс. руб.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Autofit/>
          </a:bodyPr>
          <a:lstStyle/>
          <a:p>
            <a:r>
              <a:rPr lang="ru-RU" b="1" dirty="0" smtClean="0"/>
              <a:t>Расходы бюджета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32859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4500" b="1" dirty="0" smtClean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ru-RU" sz="4000" dirty="0" smtClean="0">
                <a:solidFill>
                  <a:srgbClr val="0070C0"/>
                </a:solidFill>
              </a:rPr>
              <a:t>Расходные обязательства за 2022 год исполнены на 8680,2 тыс. руб., что составляет 96,9 % к годовым плановым назначениям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24576"/>
          </a:xfrm>
        </p:spPr>
        <p:txBody>
          <a:bodyPr>
            <a:noAutofit/>
          </a:bodyPr>
          <a:lstStyle/>
          <a:p>
            <a:r>
              <a:rPr lang="ru-RU" b="1" dirty="0" smtClean="0"/>
              <a:t>Направления расхода бюджета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621508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sz="4500" dirty="0" smtClean="0">
                <a:solidFill>
                  <a:srgbClr val="0070C0"/>
                </a:solidFill>
              </a:rPr>
              <a:t>на Жилищно-коммунальное хозяйство направлено 760,7 тыс. рублей:</a:t>
            </a:r>
          </a:p>
          <a:p>
            <a:r>
              <a:rPr lang="ru-RU" sz="4500" dirty="0" smtClean="0">
                <a:solidFill>
                  <a:srgbClr val="0070C0"/>
                </a:solidFill>
              </a:rPr>
              <a:t>        на уличное освещение — 164,2 тыс.руб.;</a:t>
            </a:r>
          </a:p>
          <a:p>
            <a:r>
              <a:rPr lang="ru-RU" sz="4500" dirty="0" smtClean="0">
                <a:solidFill>
                  <a:srgbClr val="0070C0"/>
                </a:solidFill>
              </a:rPr>
              <a:t>на обслуживание и установку новых фонарей, замена ламп  - 59,3 тыс.руб.; </a:t>
            </a:r>
          </a:p>
          <a:p>
            <a:r>
              <a:rPr lang="ru-RU" sz="4500" dirty="0" smtClean="0">
                <a:solidFill>
                  <a:srgbClr val="0070C0"/>
                </a:solidFill>
              </a:rPr>
              <a:t>на противоклещевую обработку кладбищ и детских площадок и территории общего пользования  (Администрации, СДК, памятники) направленно  21,7 тыс. руб.; </a:t>
            </a:r>
          </a:p>
          <a:p>
            <a:r>
              <a:rPr lang="ru-RU" sz="4500" dirty="0" smtClean="0">
                <a:solidFill>
                  <a:srgbClr val="0070C0"/>
                </a:solidFill>
              </a:rPr>
              <a:t> на прочую уборку территории 480,9 тыс. руб. (это содержание клумб, покос травы); </a:t>
            </a:r>
          </a:p>
          <a:p>
            <a:r>
              <a:rPr lang="ru-RU" sz="4500" dirty="0" smtClean="0">
                <a:solidFill>
                  <a:srgbClr val="0070C0"/>
                </a:solidFill>
              </a:rPr>
              <a:t>на приобретение </a:t>
            </a:r>
            <a:r>
              <a:rPr lang="ru-RU" sz="4500" dirty="0" err="1" smtClean="0">
                <a:solidFill>
                  <a:srgbClr val="0070C0"/>
                </a:solidFill>
              </a:rPr>
              <a:t>мотокосы</a:t>
            </a:r>
            <a:r>
              <a:rPr lang="ru-RU" sz="4500" dirty="0" smtClean="0">
                <a:solidFill>
                  <a:srgbClr val="0070C0"/>
                </a:solidFill>
              </a:rPr>
              <a:t> 9,1 </a:t>
            </a:r>
            <a:r>
              <a:rPr lang="ru-RU" sz="4500" dirty="0" err="1" smtClean="0">
                <a:solidFill>
                  <a:srgbClr val="0070C0"/>
                </a:solidFill>
              </a:rPr>
              <a:t>тыс</a:t>
            </a:r>
            <a:r>
              <a:rPr lang="ru-RU" sz="4500" dirty="0" smtClean="0">
                <a:solidFill>
                  <a:srgbClr val="0070C0"/>
                </a:solidFill>
              </a:rPr>
              <a:t> .руб.</a:t>
            </a:r>
          </a:p>
          <a:p>
            <a:r>
              <a:rPr lang="ru-RU" sz="4500" dirty="0" smtClean="0">
                <a:solidFill>
                  <a:srgbClr val="0070C0"/>
                </a:solidFill>
              </a:rPr>
              <a:t>на вывоз контейнера для сбора, накопления отработанных ртутьсодержащих ламп — 28,2 тыс. руб.;  </a:t>
            </a:r>
          </a:p>
          <a:p>
            <a:r>
              <a:rPr lang="ru-RU" sz="4500" dirty="0" smtClean="0">
                <a:solidFill>
                  <a:srgbClr val="0070C0"/>
                </a:solidFill>
              </a:rPr>
              <a:t>на выплату заработной платы детям в возрасте от 14 лет до 18  за работу по благоустройству населенных пунктов - 53,4 тыс. руб.</a:t>
            </a:r>
          </a:p>
          <a:p>
            <a:r>
              <a:rPr lang="ru-RU" sz="4500" dirty="0" smtClean="0">
                <a:solidFill>
                  <a:srgbClr val="0070C0"/>
                </a:solidFill>
              </a:rPr>
              <a:t>На обеспечение пожарной безопасности -2,8 тыс.руб.</a:t>
            </a:r>
          </a:p>
          <a:p>
            <a:pPr algn="ctr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243428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Установлено всего 10 фонарей: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</a:rPr>
              <a:t>п.Волочаевский</a:t>
            </a:r>
            <a:r>
              <a:rPr lang="ru-RU" sz="2000" b="1" dirty="0" smtClean="0">
                <a:solidFill>
                  <a:srgbClr val="0070C0"/>
                </a:solidFill>
              </a:rPr>
              <a:t> по ул. Октябрьская  -2 штуки, по ул. </a:t>
            </a:r>
            <a:r>
              <a:rPr lang="ru-RU" sz="2000" b="1" dirty="0" err="1" smtClean="0">
                <a:solidFill>
                  <a:srgbClr val="0070C0"/>
                </a:solidFill>
              </a:rPr>
              <a:t>Сердюкова</a:t>
            </a:r>
            <a:r>
              <a:rPr lang="ru-RU" sz="2000" b="1" dirty="0" smtClean="0">
                <a:solidFill>
                  <a:srgbClr val="0070C0"/>
                </a:solidFill>
              </a:rPr>
              <a:t> -6 штуки , по </a:t>
            </a:r>
            <a:r>
              <a:rPr lang="ru-RU" sz="2000" b="1" dirty="0" err="1" smtClean="0">
                <a:solidFill>
                  <a:srgbClr val="0070C0"/>
                </a:solidFill>
              </a:rPr>
              <a:t>ул.Молодежной</a:t>
            </a:r>
            <a:r>
              <a:rPr lang="ru-RU" sz="2000" b="1" dirty="0" smtClean="0">
                <a:solidFill>
                  <a:srgbClr val="0070C0"/>
                </a:solidFill>
              </a:rPr>
              <a:t> – 2 шт. Было заменено 30 ламп уличного освещения.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7"/>
            <a:ext cx="4464496" cy="40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645024"/>
            <a:ext cx="4817508" cy="30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Занятость несовершеннолетних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    </a:t>
            </a:r>
          </a:p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В каникулярный период было принято 7 детей в возрасте от 14 лет до 18 на общественные работы по благоустройству , направлено на эти цели  -  53,4 тыс. руб. 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21" name="Picture 1" descr="C:\Users\Пользователь\Desktop\Отчет Главы за 1 полугодие 2022 г\IMG-20220727-WA0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9144000" cy="616874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Расходы  на Культуру  составили 2034,3 тысяч рублей </a:t>
            </a:r>
          </a:p>
          <a:p>
            <a:r>
              <a:rPr lang="ru-RU" sz="3600" dirty="0" smtClean="0">
                <a:solidFill>
                  <a:srgbClr val="0070C0"/>
                </a:solidFill>
              </a:rPr>
              <a:t>из них: </a:t>
            </a:r>
          </a:p>
          <a:p>
            <a:r>
              <a:rPr lang="ru-RU" sz="3600" dirty="0" smtClean="0">
                <a:solidFill>
                  <a:srgbClr val="0070C0"/>
                </a:solidFill>
              </a:rPr>
              <a:t>1912,8 тыс. руб. содержание аппарата (заработная плата, коммунальные услуги, услуги связи, интернета); и прочие расходы</a:t>
            </a:r>
          </a:p>
          <a:p>
            <a:r>
              <a:rPr lang="ru-RU" sz="3600" dirty="0" smtClean="0">
                <a:solidFill>
                  <a:srgbClr val="0070C0"/>
                </a:solidFill>
              </a:rPr>
              <a:t>121,5 тыс. руб. на приобретение мебели, </a:t>
            </a:r>
            <a:r>
              <a:rPr lang="ru-RU" sz="3600" dirty="0" err="1" smtClean="0">
                <a:solidFill>
                  <a:srgbClr val="0070C0"/>
                </a:solidFill>
              </a:rPr>
              <a:t>ортфехники</a:t>
            </a:r>
            <a:r>
              <a:rPr lang="ru-RU" sz="3600" dirty="0" smtClean="0">
                <a:solidFill>
                  <a:srgbClr val="0070C0"/>
                </a:solidFill>
              </a:rPr>
              <a:t> (государственная поддержка отрасли культуры региональный проект)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Социальная политика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dirty="0" smtClean="0">
              <a:solidFill>
                <a:srgbClr val="0070C0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sz="4400" dirty="0" smtClean="0">
                <a:solidFill>
                  <a:srgbClr val="0070C0"/>
                </a:solidFill>
              </a:rPr>
              <a:t>На социальную политику за 2022 год направлено 170,5 тыс. руб. (пенсионное обеспечение пенсионеров – муниципальных служащих)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Органы местного самоуправления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     </a:t>
            </a:r>
            <a:r>
              <a:rPr lang="ru-RU" sz="4400" dirty="0" smtClean="0">
                <a:solidFill>
                  <a:srgbClr val="0070C0"/>
                </a:solidFill>
              </a:rPr>
              <a:t>Расходы на содержание органов местного самоуправления —  5366,9 тыс. руб.</a:t>
            </a:r>
          </a:p>
          <a:p>
            <a:pPr algn="ctr">
              <a:buNone/>
            </a:pP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Административная работа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	</a:t>
            </a:r>
            <a:r>
              <a:rPr lang="ru-RU" sz="4000" dirty="0" smtClean="0">
                <a:solidFill>
                  <a:srgbClr val="0070C0"/>
                </a:solidFill>
              </a:rPr>
              <a:t>За 2022 год было составлено 39 протоколов. </a:t>
            </a:r>
          </a:p>
          <a:p>
            <a:pPr>
              <a:buNone/>
            </a:pPr>
            <a:r>
              <a:rPr lang="ru-RU" sz="4000" dirty="0" smtClean="0">
                <a:solidFill>
                  <a:srgbClr val="0070C0"/>
                </a:solidFill>
              </a:rPr>
              <a:t>	Наложено  -  19,9 тыс.руб. штрафов. </a:t>
            </a:r>
          </a:p>
          <a:p>
            <a:pPr>
              <a:buNone/>
            </a:pPr>
            <a:r>
              <a:rPr lang="ru-RU" sz="4000" dirty="0" smtClean="0">
                <a:solidFill>
                  <a:srgbClr val="0070C0"/>
                </a:solidFill>
              </a:rPr>
              <a:t>	Взыскано – 90%. 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33670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        При осуществлении своей деятельности администрация </a:t>
            </a:r>
            <a:r>
              <a:rPr lang="ru-RU" dirty="0" err="1" smtClean="0">
                <a:solidFill>
                  <a:srgbClr val="0070C0"/>
                </a:solidFill>
              </a:rPr>
              <a:t>Волочаевского</a:t>
            </a:r>
            <a:r>
              <a:rPr lang="ru-RU" dirty="0" smtClean="0">
                <a:solidFill>
                  <a:srgbClr val="0070C0"/>
                </a:solidFill>
              </a:rPr>
              <a:t> сельского поселения руководствуется </a:t>
            </a:r>
          </a:p>
          <a:p>
            <a:pPr algn="ctr">
              <a:buNone/>
            </a:pP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Федеральным законом от 06 октября 2003 года № 131-ФЗ «Об общих принципах организации местного самоуправления в Российской Федерации»;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Уставом </a:t>
            </a:r>
            <a:r>
              <a:rPr lang="ru-RU" dirty="0" err="1" smtClean="0">
                <a:solidFill>
                  <a:srgbClr val="0070C0"/>
                </a:solidFill>
              </a:rPr>
              <a:t>Волочаевского</a:t>
            </a:r>
            <a:r>
              <a:rPr lang="ru-RU" dirty="0" smtClean="0">
                <a:solidFill>
                  <a:srgbClr val="0070C0"/>
                </a:solidFill>
              </a:rPr>
              <a:t> сельского поселения;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Регламентом администрации сельского поселения.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2448272"/>
          </a:xfrm>
        </p:spPr>
        <p:txBody>
          <a:bodyPr/>
          <a:lstStyle/>
          <a:p>
            <a:r>
              <a:rPr lang="ru-RU" b="1" dirty="0" smtClean="0"/>
              <a:t>В 2023 году состоятся Выборы </a:t>
            </a:r>
            <a:r>
              <a:rPr lang="ru-RU" b="1" dirty="0"/>
              <a:t>депутатов </a:t>
            </a:r>
            <a:r>
              <a:rPr lang="ru-RU" b="1" dirty="0" err="1" smtClean="0"/>
              <a:t>Заксобрания</a:t>
            </a:r>
            <a:r>
              <a:rPr lang="ru-RU" b="1" dirty="0" smtClean="0"/>
              <a:t> </a:t>
            </a:r>
            <a:r>
              <a:rPr lang="ru-RU" b="1" dirty="0"/>
              <a:t>Ростовской области</a:t>
            </a:r>
          </a:p>
          <a:p>
            <a:r>
              <a:rPr lang="ru-RU" dirty="0"/>
              <a:t>Выборы в областной парламент состоятся 10 сентября 2023 года,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36912"/>
            <a:ext cx="8712967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34820410"/>
      </p:ext>
    </p:extLst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500042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Ремонт Памятника комсомольцам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3730" name="Picture 2" descr="C:\Users\Пользователь\Desktop\Отчет Главы за 1 полугодие 2022 г\ФОТО\20220421_123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8000"/>
            <a:ext cx="3810000" cy="5080000"/>
          </a:xfrm>
          <a:prstGeom prst="rect">
            <a:avLst/>
          </a:prstGeom>
          <a:noFill/>
        </p:spPr>
      </p:pic>
      <p:pic>
        <p:nvPicPr>
          <p:cNvPr id="73731" name="Picture 3" descr="C:\Users\Пользователь\Desktop\Отчет Главы за 1 полугодие 2022 г\ФОТО\20220421_123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78000"/>
            <a:ext cx="3810000" cy="508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C:\Users\Пользователь\Desktop\Отчет Главы за 1 полугодие 2022 г\ФОТО\IMG-20220419-WA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В 2022 году было проведено 8 общепоселковых субботников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9217" name="Picture 1" descr="C:\Users\Пользователь\Desktop\Отчет Главы за 1 полугодие 2022 г\ФОТО\20220408_102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3394472" cy="4525963"/>
          </a:xfrm>
          <a:prstGeom prst="rect">
            <a:avLst/>
          </a:prstGeom>
          <a:noFill/>
        </p:spPr>
      </p:pic>
      <p:pic>
        <p:nvPicPr>
          <p:cNvPr id="9218" name="Picture 2" descr="C:\Users\Пользователь\Desktop\Отчет Главы за 1 полугодие 2022 г\ФОТО\20220408_102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14488"/>
            <a:ext cx="3738562" cy="498474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Пользователь\Desktop\Отчет Главы за 1 полугодие 2022 г\ФОТО\IMG-20220419-WA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1" cy="3571876"/>
          </a:xfrm>
          <a:prstGeom prst="rect">
            <a:avLst/>
          </a:prstGeom>
          <a:noFill/>
        </p:spPr>
      </p:pic>
      <p:pic>
        <p:nvPicPr>
          <p:cNvPr id="8194" name="Picture 2" descr="C:\Users\Пользователь\Desktop\Отчет Главы за 1 полугодие 2022 г\ФОТО\IMG-20220419-WA00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9" y="3286124"/>
            <a:ext cx="4762501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Пользователь\Desktop\Отчет Главы за 1 полугодие 2022 г\ФОТО\IMG-20220419-WA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1" cy="3571876"/>
          </a:xfrm>
          <a:prstGeom prst="rect">
            <a:avLst/>
          </a:prstGeom>
          <a:noFill/>
        </p:spPr>
      </p:pic>
      <p:pic>
        <p:nvPicPr>
          <p:cNvPr id="7171" name="Picture 3" descr="C:\Users\Пользователь\Desktop\Отчет Главы за 1 полугодие 2022 г\ФОТО\20220607_0818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"/>
            <a:ext cx="2928926" cy="3905234"/>
          </a:xfrm>
          <a:prstGeom prst="rect">
            <a:avLst/>
          </a:prstGeom>
          <a:noFill/>
        </p:spPr>
      </p:pic>
      <p:pic>
        <p:nvPicPr>
          <p:cNvPr id="7172" name="Picture 4" descr="C:\Users\Пользователь\Desktop\Отчет Главы за 1 полугодие 2022 г\ФОТО\IMG-20220418-WA0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309934"/>
            <a:ext cx="2661050" cy="354806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5" name="Picture 1" descr="C:\Users\Пользователь\Desktop\Отчет Главы за 1 полугодие 2022 г\ФОТО\IMG-20220419-WA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7429552" cy="557216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«Чистые берега»  проводилась дважды с учащимися </a:t>
            </a:r>
            <a:r>
              <a:rPr lang="ru-RU" dirty="0" err="1" smtClean="0"/>
              <a:t>Волочаевской</a:t>
            </a:r>
            <a:r>
              <a:rPr lang="ru-RU" dirty="0" smtClean="0"/>
              <a:t> СОШ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1" y="1700808"/>
            <a:ext cx="820891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86620130"/>
      </p:ext>
    </p:extLst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Отчет Главы за 1 полугодие 2022 г\ФОТО\IMG-20220707-WA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032448" cy="53765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27984" y="188640"/>
            <a:ext cx="460851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 2022 году в </a:t>
            </a:r>
            <a:r>
              <a:rPr lang="ru-RU" sz="3200" dirty="0" err="1" smtClean="0"/>
              <a:t>Волочаевском</a:t>
            </a:r>
            <a:r>
              <a:rPr lang="ru-RU" sz="3200" dirty="0" smtClean="0"/>
              <a:t> сельском поселении был проведён смотр-конкурс на лучшее благоустройство территории двора, придомовой территории и на лучшее благоустройство организации на территории </a:t>
            </a:r>
            <a:r>
              <a:rPr lang="ru-RU" sz="3200" dirty="0" err="1" smtClean="0"/>
              <a:t>Волочаевского</a:t>
            </a:r>
            <a:r>
              <a:rPr lang="ru-RU" sz="3200" dirty="0" smtClean="0"/>
              <a:t> сельского поселения. </a:t>
            </a:r>
            <a:endParaRPr lang="ru-RU" sz="3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27584" y="620688"/>
            <a:ext cx="7992888" cy="568863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6600" b="1" dirty="0" smtClean="0"/>
              <a:t>Вопросы</a:t>
            </a:r>
            <a:endParaRPr lang="ru-RU" sz="6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формирование, утверждение, исполнение бюджета поселения;</a:t>
            </a:r>
          </a:p>
          <a:p>
            <a:r>
              <a:rPr lang="ru-RU" sz="3600" dirty="0" smtClean="0">
                <a:solidFill>
                  <a:srgbClr val="0070C0"/>
                </a:solidFill>
              </a:rPr>
              <a:t> благоустройство территорий населенных пунктов,  обеспечение жизнедеятельности поселения.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Источники финансирования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500066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Средства областного бюджета – 1089,00 </a:t>
            </a:r>
            <a:r>
              <a:rPr lang="ru-RU" sz="3600" dirty="0" err="1" smtClean="0"/>
              <a:t>тыс</a:t>
            </a:r>
            <a:r>
              <a:rPr lang="ru-RU" sz="3600" dirty="0" smtClean="0"/>
              <a:t> </a:t>
            </a:r>
            <a:r>
              <a:rPr lang="ru-RU" sz="3600" dirty="0" err="1" smtClean="0"/>
              <a:t>руб</a:t>
            </a:r>
            <a:r>
              <a:rPr lang="ru-RU" sz="3600" dirty="0" smtClean="0"/>
              <a:t>;</a:t>
            </a:r>
          </a:p>
          <a:p>
            <a:r>
              <a:rPr lang="ru-RU" sz="3600" dirty="0" smtClean="0"/>
              <a:t>Средства местного бюджета - 64700 </a:t>
            </a:r>
            <a:r>
              <a:rPr lang="ru-RU" sz="3600" dirty="0" err="1" smtClean="0"/>
              <a:t>руб</a:t>
            </a:r>
            <a:r>
              <a:rPr lang="ru-RU" sz="3600" dirty="0" smtClean="0"/>
              <a:t>;</a:t>
            </a:r>
          </a:p>
          <a:p>
            <a:r>
              <a:rPr lang="ru-RU" sz="3600" dirty="0" smtClean="0"/>
              <a:t>Инициативные платежи физических лиц-55500 </a:t>
            </a:r>
            <a:r>
              <a:rPr lang="ru-RU" sz="3600" dirty="0" err="1" smtClean="0"/>
              <a:t>руб</a:t>
            </a:r>
            <a:r>
              <a:rPr lang="ru-RU" sz="3600" dirty="0" smtClean="0"/>
              <a:t>;</a:t>
            </a:r>
          </a:p>
          <a:p>
            <a:r>
              <a:rPr lang="ru-RU" sz="3600" dirty="0" smtClean="0"/>
              <a:t>Инициативные платежи юридических лиц-254400 руб.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Стоимость всего проекта 1463тыс.руб.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В ноябре 2022 год наш проект прошёл конкурсный отбор;</a:t>
            </a:r>
          </a:p>
          <a:p>
            <a:r>
              <a:rPr lang="ru-RU" dirty="0"/>
              <a:t>В</a:t>
            </a:r>
            <a:r>
              <a:rPr lang="ru-RU" dirty="0" smtClean="0"/>
              <a:t> феврале 2023 года государственной экспертизой выдано положительное заключение на проектно-сметную документацию</a:t>
            </a:r>
          </a:p>
          <a:p>
            <a:r>
              <a:rPr lang="ru-RU" dirty="0" smtClean="0"/>
              <a:t>Весь пакет документов направлен в МИН ЖКЖ Ростовской области на со </a:t>
            </a:r>
            <a:r>
              <a:rPr lang="ru-RU" smtClean="0"/>
              <a:t>финансирование проекта</a:t>
            </a:r>
            <a:endParaRPr lang="ru-RU" dirty="0" smtClean="0"/>
          </a:p>
          <a:p>
            <a:r>
              <a:rPr lang="ru-RU" dirty="0" smtClean="0"/>
              <a:t>До 1 октября 2023 года проект должен быть реализован. </a:t>
            </a:r>
          </a:p>
          <a:p>
            <a:r>
              <a:rPr lang="ru-RU" dirty="0" smtClean="0"/>
              <a:t>Спасибо всем жителям за активное участие  и интерес к данному проекту!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4517016"/>
      </p:ext>
    </p:extLst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Спасибо всем жителям за активное участие  и интерес к данному проекту!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D:\Инициативное бюджетирование\Волочаевское\Объявление в газету\Без имени 3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000" y="3068960"/>
            <a:ext cx="2808312" cy="3105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Инициативное бюджетирование\Волочаевское\Объявление в газету\Без имени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5053330" cy="49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Инициативное бюджетирование\Волочаевское\Объявление в газету\Без имени 2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41" y="1484784"/>
            <a:ext cx="3587630" cy="1432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60329552"/>
      </p:ext>
    </p:extLst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Сбор гуманитарной помощи </a:t>
            </a:r>
            <a:r>
              <a:rPr lang="ru-RU" dirty="0" smtClean="0"/>
              <a:t>мобилизованным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112568"/>
          </a:xfrm>
        </p:spPr>
        <p:txBody>
          <a:bodyPr>
            <a:normAutofit fontScale="70000" lnSpcReduction="20000"/>
          </a:bodyPr>
          <a:lstStyle/>
          <a:p>
            <a:r>
              <a:rPr lang="ru-RU" sz="4600" dirty="0" smtClean="0"/>
              <a:t>Работниками культуры и администрации был организован сбор гуманитарной помощи мобилизованным</a:t>
            </a:r>
          </a:p>
          <a:p>
            <a:r>
              <a:rPr lang="ru-RU" sz="4600" dirty="0" smtClean="0"/>
              <a:t>С октября месяца мы отправили 5 раз посылки нашим ребятам и ещё одна гуманитарная помощь была направлена в госпиталь. </a:t>
            </a:r>
          </a:p>
          <a:p>
            <a:r>
              <a:rPr lang="ru-RU" sz="4600" dirty="0" smtClean="0"/>
              <a:t>Спасибо всем жителям, ИП и организациям за оказанную помощь мобилизованным находящимся в зоне СВО</a:t>
            </a:r>
          </a:p>
          <a:p>
            <a:r>
              <a:rPr lang="ru-RU" sz="4600" dirty="0" smtClean="0"/>
              <a:t>Вместе мы Сила!!!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5775770"/>
      </p:ext>
    </p:extLst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на 2023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>
                <a:solidFill>
                  <a:schemeClr val="tx2"/>
                </a:solidFill>
              </a:rPr>
              <a:t>Наша цель </a:t>
            </a:r>
            <a:r>
              <a:rPr lang="ru-RU" dirty="0" smtClean="0">
                <a:solidFill>
                  <a:schemeClr val="tx2"/>
                </a:solidFill>
              </a:rPr>
              <a:t>- </a:t>
            </a:r>
            <a:r>
              <a:rPr lang="ru-RU" dirty="0">
                <a:solidFill>
                  <a:schemeClr val="tx2"/>
                </a:solidFill>
              </a:rPr>
              <a:t>исполнение всех возложенных на администрацию полномочий в рамках имеющихся финансовых возможностей.</a:t>
            </a:r>
          </a:p>
          <a:p>
            <a:r>
              <a:rPr lang="ru-RU" dirty="0">
                <a:solidFill>
                  <a:schemeClr val="tx2"/>
                </a:solidFill>
              </a:rPr>
              <a:t>Благоустройство населенных пунктов;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Реализация проекта «</a:t>
            </a:r>
            <a:r>
              <a:rPr lang="ru-RU" dirty="0">
                <a:solidFill>
                  <a:schemeClr val="tx2"/>
                </a:solidFill>
              </a:rPr>
              <a:t>Сделаем вместе</a:t>
            </a:r>
            <a:r>
              <a:rPr lang="ru-RU" dirty="0" smtClean="0">
                <a:solidFill>
                  <a:schemeClr val="tx2"/>
                </a:solidFill>
              </a:rPr>
              <a:t>» по благоустройству площади перед памятником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Подача заявки в Минсельхоз на благоустройство территории памятника.</a:t>
            </a:r>
            <a:endParaRPr lang="ru-RU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483712"/>
      </p:ext>
    </p:extLst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Спасибо за внимание!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08004858"/>
      </p:ext>
    </p:extLst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Собрание депутатов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474840" cy="532859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solidFill>
                  <a:srgbClr val="0070C0"/>
                </a:solidFill>
              </a:rPr>
              <a:t>       </a:t>
            </a:r>
            <a:r>
              <a:rPr lang="ru-RU" sz="3200" b="1" dirty="0" smtClean="0">
                <a:solidFill>
                  <a:srgbClr val="0070C0"/>
                </a:solidFill>
              </a:rPr>
              <a:t>На сегодняшний день работу совершают 10 депутатов 5 созыва. Проведено 7 заседаний Собрания депутатов, на которых было рассмотрено и принято 19 решений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Пользователь\Desktop\Отчет Главы за 1 полугодие 2022 г\ФОТО\IMG-20220601-WA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84783"/>
            <a:ext cx="3571900" cy="4762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75498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Собранием депутатов были приняты следующие решения: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О принятии Устава муниципального образования «</a:t>
            </a:r>
            <a:r>
              <a:rPr lang="ru-RU" dirty="0" err="1"/>
              <a:t>Волочаевское</a:t>
            </a:r>
            <a:r>
              <a:rPr lang="ru-RU" dirty="0"/>
              <a:t> сельское </a:t>
            </a:r>
            <a:r>
              <a:rPr lang="ru-RU" dirty="0" smtClean="0"/>
              <a:t>поселение»;</a:t>
            </a:r>
          </a:p>
          <a:p>
            <a:r>
              <a:rPr lang="ru-RU" dirty="0"/>
              <a:t>Об отчете об исполнении бюджета </a:t>
            </a:r>
            <a:r>
              <a:rPr lang="ru-RU" dirty="0" err="1"/>
              <a:t>Волочаевского</a:t>
            </a:r>
            <a:r>
              <a:rPr lang="ru-RU" dirty="0"/>
              <a:t> сельского поселения Орловского района за 2021 </a:t>
            </a:r>
            <a:r>
              <a:rPr lang="ru-RU" dirty="0" smtClean="0"/>
              <a:t>год;</a:t>
            </a:r>
          </a:p>
          <a:p>
            <a:r>
              <a:rPr lang="ru-RU" dirty="0"/>
              <a:t>О внесении изменений в Решение Собрания депутатов </a:t>
            </a:r>
            <a:r>
              <a:rPr lang="ru-RU" dirty="0" err="1"/>
              <a:t>Волочаевского</a:t>
            </a:r>
            <a:r>
              <a:rPr lang="ru-RU" dirty="0"/>
              <a:t> сельского поселения от 27.12.2018 года № 107 «О бюджетном процессе в </a:t>
            </a:r>
            <a:r>
              <a:rPr lang="ru-RU" dirty="0" err="1"/>
              <a:t>Волочаевском</a:t>
            </a:r>
            <a:r>
              <a:rPr lang="ru-RU" dirty="0"/>
              <a:t> сельском поселении</a:t>
            </a:r>
          </a:p>
        </p:txBody>
      </p:sp>
    </p:spTree>
    <p:extLst>
      <p:ext uri="{BB962C8B-B14F-4D97-AF65-F5344CB8AC3E}">
        <p14:creationId xmlns="" xmlns:p14="http://schemas.microsoft.com/office/powerpoint/2010/main" val="1719191236"/>
      </p:ext>
    </p:extLst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Об утверждении Положения «О порядке организации и проведения публичных слушаний, общественных обсуждений в муниципальном образовании «</a:t>
            </a:r>
            <a:r>
              <a:rPr lang="ru-RU" dirty="0" err="1"/>
              <a:t>Волочаевское</a:t>
            </a:r>
            <a:r>
              <a:rPr lang="ru-RU" dirty="0"/>
              <a:t> сельское </a:t>
            </a:r>
            <a:r>
              <a:rPr lang="ru-RU" dirty="0" smtClean="0"/>
              <a:t>поселение;</a:t>
            </a:r>
          </a:p>
          <a:p>
            <a:r>
              <a:rPr lang="ru-RU" dirty="0"/>
              <a:t>О внесении изменений в Решение Собрания депутатов </a:t>
            </a:r>
            <a:r>
              <a:rPr lang="ru-RU" dirty="0" err="1"/>
              <a:t>Волочаевского</a:t>
            </a:r>
            <a:r>
              <a:rPr lang="ru-RU" dirty="0"/>
              <a:t> сельского поселения от 28.12.2021 №20 «О бюджете </a:t>
            </a:r>
            <a:r>
              <a:rPr lang="ru-RU" dirty="0" err="1"/>
              <a:t>Волочаевского</a:t>
            </a:r>
            <a:r>
              <a:rPr lang="ru-RU" dirty="0"/>
              <a:t> сельского поселения Орловского района на 2022 год и на плановый период 2023 и 2024 </a:t>
            </a:r>
            <a:r>
              <a:rPr lang="ru-RU" dirty="0" smtClean="0"/>
              <a:t>годов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51745598"/>
      </p:ext>
    </p:extLst>
  </p:cSld>
  <p:clrMapOvr>
    <a:masterClrMapping/>
  </p:clrMapOvr>
  <p:transition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 бюджете </a:t>
            </a:r>
            <a:r>
              <a:rPr lang="ru-RU" dirty="0" err="1"/>
              <a:t>Волочаевского</a:t>
            </a:r>
            <a:r>
              <a:rPr lang="ru-RU" dirty="0"/>
              <a:t> сельского поселения Орловского района на 2023 год и на плановый период 2024 и 2025 </a:t>
            </a:r>
            <a:r>
              <a:rPr lang="ru-RU" dirty="0" smtClean="0"/>
              <a:t>годов;</a:t>
            </a:r>
          </a:p>
          <a:p>
            <a:r>
              <a:rPr lang="ru-RU" dirty="0" smtClean="0"/>
              <a:t>Об утверждении плана нормотворческой деятельности Собрания депутатов </a:t>
            </a:r>
            <a:r>
              <a:rPr lang="ru-RU" dirty="0" err="1" smtClean="0"/>
              <a:t>Волочаевского</a:t>
            </a:r>
            <a:r>
              <a:rPr lang="ru-RU" dirty="0" smtClean="0"/>
              <a:t> сельского поселения на 2023 год.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939490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6004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В 2022 году поступило 28 устных обращений граждан разного характера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Отчет о работе за 2022 год участкового уполномоченного полиции </a:t>
            </a:r>
            <a:r>
              <a:rPr lang="ru-RU" dirty="0" err="1" smtClean="0"/>
              <a:t>Пигунова</a:t>
            </a:r>
            <a:r>
              <a:rPr lang="ru-RU" dirty="0" smtClean="0"/>
              <a:t> Алексея Николаевича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563"/>
            <a:ext cx="8424936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3230625"/>
      </p:ext>
    </p:extLst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Волочаевское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8092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14347482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Справки, нотариат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3212976"/>
            <a:ext cx="4038600" cy="331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709120"/>
          </a:xfr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0070C0"/>
                </a:solidFill>
              </a:rPr>
              <a:t> </a:t>
            </a:r>
            <a:r>
              <a:rPr lang="ru-RU" sz="3600" dirty="0" smtClean="0">
                <a:solidFill>
                  <a:srgbClr val="0070C0"/>
                </a:solidFill>
              </a:rPr>
              <a:t>Выдано более 178 справок.</a:t>
            </a:r>
          </a:p>
          <a:p>
            <a:pPr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Совершено 81 нотариальное действие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Нормотворческая деятельность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       </a:t>
            </a:r>
            <a:r>
              <a:rPr lang="ru-RU" sz="3600" dirty="0" smtClean="0">
                <a:solidFill>
                  <a:srgbClr val="0070C0"/>
                </a:solidFill>
              </a:rPr>
              <a:t>Принято 246 нормативных актов, из них:</a:t>
            </a:r>
          </a:p>
          <a:p>
            <a:pPr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   191 постановление;  </a:t>
            </a:r>
          </a:p>
          <a:p>
            <a:pPr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   55 распоряжений.  </a:t>
            </a:r>
          </a:p>
          <a:p>
            <a:pPr algn="just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         Для обнародования нормативных правовых актов используются  сайт администрации, информационные стенды и информационные бюллетени.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3168352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   </a:t>
            </a:r>
            <a:r>
              <a:rPr lang="ru-RU" sz="3100" dirty="0" smtClean="0">
                <a:solidFill>
                  <a:srgbClr val="0070C0"/>
                </a:solidFill>
              </a:rPr>
              <a:t>Всего на учете стоит 231 человек, из них:</a:t>
            </a:r>
          </a:p>
          <a:p>
            <a:pPr>
              <a:buNone/>
            </a:pPr>
            <a:r>
              <a:rPr lang="ru-RU" sz="3100" dirty="0" smtClean="0">
                <a:solidFill>
                  <a:srgbClr val="0070C0"/>
                </a:solidFill>
              </a:rPr>
              <a:t>        6 граждан, подлежащих первоначальной постановке на воинский учет; </a:t>
            </a:r>
          </a:p>
          <a:p>
            <a:pPr>
              <a:buNone/>
            </a:pPr>
            <a:r>
              <a:rPr lang="ru-RU" sz="3100" dirty="0" smtClean="0">
                <a:solidFill>
                  <a:srgbClr val="0070C0"/>
                </a:solidFill>
              </a:rPr>
              <a:t>       4  офицера запаса; </a:t>
            </a:r>
          </a:p>
          <a:p>
            <a:pPr>
              <a:buNone/>
            </a:pPr>
            <a:r>
              <a:rPr lang="ru-RU" sz="3100" dirty="0" smtClean="0">
                <a:solidFill>
                  <a:srgbClr val="0070C0"/>
                </a:solidFill>
              </a:rPr>
              <a:t>      206 прапорщиков, мичманов, сержантов, старшин, солдат и матросов запаса; </a:t>
            </a:r>
          </a:p>
          <a:p>
            <a:pPr>
              <a:buNone/>
            </a:pPr>
            <a:r>
              <a:rPr lang="ru-RU" sz="3100" dirty="0" smtClean="0">
                <a:solidFill>
                  <a:srgbClr val="0070C0"/>
                </a:solidFill>
              </a:rPr>
              <a:t>      21 граждан призывного возраста от 18 до 27 лет.</a:t>
            </a:r>
          </a:p>
          <a:p>
            <a:pPr>
              <a:buNone/>
            </a:pPr>
            <a:r>
              <a:rPr lang="ru-RU" sz="3100" dirty="0" smtClean="0">
                <a:solidFill>
                  <a:srgbClr val="0070C0"/>
                </a:solidFill>
              </a:rPr>
              <a:t>     Призвано на военную службу в 2022 году - 2 чел.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61926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000" b="1" dirty="0" smtClean="0"/>
              <a:t>Доходы – 7747,8 тыс. рублей, что составляет 98,7% к годовому плану</a:t>
            </a:r>
          </a:p>
          <a:p>
            <a:pPr algn="just">
              <a:buNone/>
            </a:pPr>
            <a:r>
              <a:rPr lang="ru-RU" sz="4000" b="1" dirty="0" smtClean="0"/>
              <a:t> Расходы – 8680,2 тыс. рублей., что составляет 96,9% к годовому плану </a:t>
            </a:r>
          </a:p>
          <a:p>
            <a:pPr algn="just">
              <a:buNone/>
            </a:pPr>
            <a:r>
              <a:rPr lang="ru-RU" sz="4000" b="1" dirty="0" smtClean="0"/>
              <a:t> Дефицит – 932,40 тыс. рублей.</a:t>
            </a:r>
          </a:p>
          <a:p>
            <a:endParaRPr lang="ru-RU" sz="1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Налоговые и неналоговые доходы бюджета </a:t>
            </a:r>
            <a:r>
              <a:rPr lang="ru-RU" sz="3200" b="1" dirty="0" err="1" smtClean="0"/>
              <a:t>Волочаевского</a:t>
            </a:r>
            <a:r>
              <a:rPr lang="ru-RU" sz="3200" b="1" dirty="0" smtClean="0"/>
              <a:t> сельского поселения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         Налоговые и неналоговые доходы за 2022 год составили – 2418,9 тыс. руб., что составляет 95,9%  к плану (по сравнению с аналогичным периодом прошлого года сократились на 1027,4 тыс. руб.)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           Налоговые доходы (собственные) составили  2361,3 тыс. руб., что составляет 95,8%  к плану (сокращение собственных доходов – 1027,4 тыс. руб.)</a:t>
            </a:r>
          </a:p>
          <a:p>
            <a:pPr>
              <a:buNone/>
            </a:pPr>
            <a:endParaRPr lang="ru-RU" dirty="0" smtClean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964</TotalTime>
  <Words>1185</Words>
  <Application>Microsoft Office PowerPoint</Application>
  <PresentationFormat>Экран (4:3)</PresentationFormat>
  <Paragraphs>119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15 февраля 2023 г. Отчет  Главы Администрации Волочаевского сельского поселения   за 2022 год</vt:lpstr>
      <vt:lpstr>Слайд 2</vt:lpstr>
      <vt:lpstr>Вопросы</vt:lpstr>
      <vt:lpstr>Слайд 4</vt:lpstr>
      <vt:lpstr>Справки, нотариат</vt:lpstr>
      <vt:lpstr>Нормотворческая деятельность </vt:lpstr>
      <vt:lpstr>Слайд 7</vt:lpstr>
      <vt:lpstr>Слайд 8</vt:lpstr>
      <vt:lpstr>Налоговые и неналоговые доходы бюджета Волочаевского сельского поселения</vt:lpstr>
      <vt:lpstr>Безвозмездные поступления</vt:lpstr>
      <vt:lpstr>Собственные налоги </vt:lpstr>
      <vt:lpstr>Расходы бюджета </vt:lpstr>
      <vt:lpstr>Направления расхода бюджета</vt:lpstr>
      <vt:lpstr>Установлено всего 10 фонарей:  в п.Волочаевский по ул. Октябрьская  -2 штуки, по ул. Сердюкова -6 штуки , по ул.Молодежной – 2 шт. Было заменено 30 ламп уличного освещения.</vt:lpstr>
      <vt:lpstr>Занятость несовершеннолетних </vt:lpstr>
      <vt:lpstr> </vt:lpstr>
      <vt:lpstr>Социальная политика</vt:lpstr>
      <vt:lpstr>Органы местного самоуправления</vt:lpstr>
      <vt:lpstr>Административная работа</vt:lpstr>
      <vt:lpstr>Слайд 20</vt:lpstr>
      <vt:lpstr>Слайд 21</vt:lpstr>
      <vt:lpstr>Слайд 22</vt:lpstr>
      <vt:lpstr>В 2022 году было проведено 8 общепоселковых субботников</vt:lpstr>
      <vt:lpstr>Слайд 24</vt:lpstr>
      <vt:lpstr>Слайд 25</vt:lpstr>
      <vt:lpstr>Слайд 26</vt:lpstr>
      <vt:lpstr>Акция «Чистые берега»  проводилась дважды с учащимися Волочаевской СОШ</vt:lpstr>
      <vt:lpstr>Слайд 28</vt:lpstr>
      <vt:lpstr>Слайд 29</vt:lpstr>
      <vt:lpstr>Источники финансирования проекта</vt:lpstr>
      <vt:lpstr>Стоимость всего проекта 1463тыс.руб.</vt:lpstr>
      <vt:lpstr>Спасибо всем жителям за активное участие  и интерес к данному проекту! </vt:lpstr>
      <vt:lpstr>Сбор гуманитарной помощи мобилизованным</vt:lpstr>
      <vt:lpstr>Задачи на 2023 год</vt:lpstr>
      <vt:lpstr>Спасибо за внимание!</vt:lpstr>
      <vt:lpstr>Собрание депутатов</vt:lpstr>
      <vt:lpstr>Собранием депутатов были приняты следующие решения:</vt:lpstr>
      <vt:lpstr>Слайд 38</vt:lpstr>
      <vt:lpstr>Слайд 39</vt:lpstr>
      <vt:lpstr>Слайд 40</vt:lpstr>
      <vt:lpstr>Волочаевское сельское поселение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Главы Администрации Волочаевского сельского поселения по итогам работы за 2018 год</dc:title>
  <dc:creator>Пользователь Windows</dc:creator>
  <cp:lastModifiedBy>User</cp:lastModifiedBy>
  <cp:revision>120</cp:revision>
  <dcterms:created xsi:type="dcterms:W3CDTF">2019-02-20T07:08:24Z</dcterms:created>
  <dcterms:modified xsi:type="dcterms:W3CDTF">2023-03-01T08:38:54Z</dcterms:modified>
</cp:coreProperties>
</file>