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294" r:id="rId3"/>
    <p:sldId id="296" r:id="rId4"/>
    <p:sldId id="265" r:id="rId5"/>
    <p:sldId id="288" r:id="rId6"/>
    <p:sldId id="292" r:id="rId7"/>
    <p:sldId id="289" r:id="rId8"/>
    <p:sldId id="263" r:id="rId9"/>
    <p:sldId id="281" r:id="rId10"/>
    <p:sldId id="28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962" autoAdjust="0"/>
    <p:restoredTop sz="94570" autoAdjust="0"/>
  </p:normalViewPr>
  <p:slideViewPr>
    <p:cSldViewPr>
      <p:cViewPr>
        <p:scale>
          <a:sx n="75" d="100"/>
          <a:sy n="75" d="100"/>
        </p:scale>
        <p:origin x="-1522" y="-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A36F0FE-D1AC-4B8F-B456-E3EF2F00CE5D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98CBA2E-9508-4E3C-B208-76E40EE14B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D9C8C4-B478-4516-B9A2-DD8F8A986EA1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C57DC-4900-438D-AA5F-D2C891B36A3C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4E09-0849-49E1-83D4-12634C3E1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12FE8-231C-42BD-A94D-2DD174009487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113FB-E6D8-49DA-9FEA-459F53D869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CBA8-E38E-4B31-A253-F4955C7A9F25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BCB25-12F3-4D48-B5BB-EFBE7F5E89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87FA5-B5DF-489C-BF04-2D0470211CF7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7FD10-CBC3-4FE8-8E45-5D3343351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F231E-C261-444C-94C9-9F7224FDE327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70E75-4BD1-4F7A-A74D-2CEFE633F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ABF0-F94F-4316-9278-2C83102CBA64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80048-7281-4634-9AEA-7811603E5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02A69-CD66-40A3-B03C-7BB91F27448D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49CC6-170C-44F8-9E15-053F69D2B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F18A-BE82-4196-9777-02F96E02E2C9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95983-01D2-40A5-9328-BFAACD18B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31DE3-32AC-40BC-B500-729D59A953A4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D5E1A-7B45-445A-A78D-D41067988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5CB2E-A45B-4484-8C69-EF55ED7C0C6A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F38F-E8E1-4339-9D49-A8978B110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0435-4EEB-4B80-B70D-C64EE4E3E27A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7E41-6428-4121-BED1-88692819D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B3FC61-6A00-4A2A-AD5F-3246EF5FEB8B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5ADFA8E-B393-40C0-B9EE-9A4FA262A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jpeg"/><Relationship Id="rId5" Type="http://schemas.openxmlformats.org/officeDocument/2006/relationships/oleObject" Target="../embeddings/_____Microsoft_Office_Excel_97-20038.xls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_____Microsoft_Office_Excel_97-20036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jpeg"/><Relationship Id="rId4" Type="http://schemas.openxmlformats.org/officeDocument/2006/relationships/oleObject" Target="../embeddings/_____Microsoft_Office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975" y="0"/>
            <a:ext cx="6804025" cy="1916113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Администрация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  <a:t> Волочаевского сельского поселения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800" b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16113"/>
            <a:ext cx="9144000" cy="4941887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u="sng" dirty="0" smtClean="0">
                <a:solidFill>
                  <a:schemeClr val="tx1"/>
                </a:solidFill>
              </a:rPr>
              <a:t>Исполнение бюджета </a:t>
            </a:r>
            <a:r>
              <a:rPr lang="ru-RU" b="1" u="sng" dirty="0" err="1" smtClean="0">
                <a:solidFill>
                  <a:schemeClr val="tx1"/>
                </a:solidFill>
              </a:rPr>
              <a:t>Волочаевского</a:t>
            </a:r>
            <a:r>
              <a:rPr lang="ru-RU" b="1" u="sng" dirty="0" smtClean="0">
                <a:solidFill>
                  <a:schemeClr val="tx1"/>
                </a:solidFill>
              </a:rPr>
              <a:t>        сельского поселения Орловского района </a:t>
            </a:r>
          </a:p>
          <a:p>
            <a:pPr eaLnBrk="1" hangingPunct="1">
              <a:defRPr/>
            </a:pPr>
            <a:r>
              <a:rPr lang="ru-RU" sz="3400" b="1" u="sng" dirty="0" smtClean="0">
                <a:solidFill>
                  <a:schemeClr val="tx1"/>
                </a:solidFill>
              </a:rPr>
              <a:t>за 2016 год</a:t>
            </a:r>
          </a:p>
        </p:txBody>
      </p:sp>
      <p:pic>
        <p:nvPicPr>
          <p:cNvPr id="10244" name="Picture 6" descr="Запланированный госбюджет оказался несостоятельным &quot; Информационно-аналитический портал Медиа Холдинга АЗЕРРО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411413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411413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875" y="0"/>
            <a:ext cx="6264275" cy="1417638"/>
          </a:xfrm>
          <a:blipFill>
            <a:blip r:embed="rId4" cstate="print"/>
            <a:tile tx="0" ty="0" sx="100000" sy="100000" flip="none" algn="tl"/>
          </a:blipFill>
          <a:effectLst>
            <a:outerShdw blurRad="50800" dist="50800" dir="5400000" algn="ctr" rotWithShape="0">
              <a:srgbClr val="FFFF00"/>
            </a:outerShdw>
          </a:effec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700" b="1" dirty="0" smtClean="0">
                <a:solidFill>
                  <a:schemeClr val="accent2"/>
                </a:solidFill>
              </a:rPr>
              <a:t>Расходы бюджета </a:t>
            </a:r>
            <a:r>
              <a:rPr lang="ru-RU" sz="2700" b="1" dirty="0" err="1" smtClean="0">
                <a:solidFill>
                  <a:schemeClr val="accent2"/>
                </a:solidFill>
              </a:rPr>
              <a:t>Волочаевского</a:t>
            </a:r>
            <a:r>
              <a:rPr lang="ru-RU" sz="2700" b="1" dirty="0" smtClean="0">
                <a:solidFill>
                  <a:schemeClr val="accent2"/>
                </a:solidFill>
              </a:rPr>
              <a:t> сельского поселения за </a:t>
            </a:r>
            <a:r>
              <a:rPr lang="ru-RU" sz="2700" b="1" dirty="0" smtClean="0">
                <a:solidFill>
                  <a:schemeClr val="accent2"/>
                </a:solidFill>
              </a:rPr>
              <a:t>2016 </a:t>
            </a:r>
            <a:r>
              <a:rPr lang="ru-RU" sz="2700" b="1" dirty="0" smtClean="0">
                <a:solidFill>
                  <a:schemeClr val="accent2"/>
                </a:solidFill>
              </a:rPr>
              <a:t>год на жилищно-коммунальное хозяйство – </a:t>
            </a:r>
            <a:r>
              <a:rPr lang="ru-RU" sz="2700" b="1" dirty="0" smtClean="0">
                <a:solidFill>
                  <a:schemeClr val="accent2"/>
                </a:solidFill>
              </a:rPr>
              <a:t>2904,7 </a:t>
            </a:r>
            <a:r>
              <a:rPr lang="ru-RU" sz="2700" b="1" dirty="0" smtClean="0">
                <a:solidFill>
                  <a:schemeClr val="accent2"/>
                </a:solidFill>
              </a:rPr>
              <a:t>тыс.рублей</a:t>
            </a:r>
          </a:p>
        </p:txBody>
      </p:sp>
      <p:graphicFrame>
        <p:nvGraphicFramePr>
          <p:cNvPr id="8194" name="Диаграмма 4"/>
          <p:cNvGraphicFramePr>
            <a:graphicFrameLocks/>
          </p:cNvGraphicFramePr>
          <p:nvPr/>
        </p:nvGraphicFramePr>
        <p:xfrm>
          <a:off x="365125" y="1635125"/>
          <a:ext cx="8616950" cy="4511675"/>
        </p:xfrm>
        <a:graphic>
          <a:graphicData uri="http://schemas.openxmlformats.org/presentationml/2006/ole">
            <p:oleObj spid="_x0000_s8194" name="Worksheet" r:id="rId5" imgW="6461796" imgH="3383208" progId="Excel.Sheet.8">
              <p:embed/>
            </p:oleObj>
          </a:graphicData>
        </a:graphic>
      </p:graphicFrame>
      <p:pic>
        <p:nvPicPr>
          <p:cNvPr id="8196" name="Picture 8" descr="Сад мой - душа моя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555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555875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3"/>
          <p:cNvSpPr>
            <a:spLocks noGrp="1"/>
          </p:cNvSpPr>
          <p:nvPr>
            <p:ph type="title"/>
          </p:nvPr>
        </p:nvSpPr>
        <p:spPr>
          <a:xfrm>
            <a:off x="722313" y="404813"/>
            <a:ext cx="7772400" cy="1223962"/>
          </a:xfrm>
        </p:spPr>
        <p:txBody>
          <a:bodyPr/>
          <a:lstStyle/>
          <a:p>
            <a:pPr algn="ctr"/>
            <a:r>
              <a:rPr lang="ru-RU" cap="none" dirty="0" smtClean="0">
                <a:solidFill>
                  <a:srgbClr val="FF0000"/>
                </a:solidFill>
              </a:rPr>
              <a:t>ОСНОВНЫЕ ЦЕЛИ БЮДЖЕТНОЙ ПОЛИТИКИ В 2016 ГОДУ</a:t>
            </a:r>
          </a:p>
        </p:txBody>
      </p:sp>
      <p:sp>
        <p:nvSpPr>
          <p:cNvPr id="11267" name="Текст 4"/>
          <p:cNvSpPr>
            <a:spLocks noGrp="1"/>
          </p:cNvSpPr>
          <p:nvPr>
            <p:ph type="body" idx="1"/>
          </p:nvPr>
        </p:nvSpPr>
        <p:spPr>
          <a:xfrm>
            <a:off x="1619250" y="476250"/>
            <a:ext cx="6875463" cy="194468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6</a:t>
            </a:r>
          </a:p>
        </p:txBody>
      </p:sp>
      <p:graphicFrame>
        <p:nvGraphicFramePr>
          <p:cNvPr id="14356" name="Group 20"/>
          <p:cNvGraphicFramePr>
            <a:graphicFrameLocks noGrp="1"/>
          </p:cNvGraphicFramePr>
          <p:nvPr/>
        </p:nvGraphicFramePr>
        <p:xfrm>
          <a:off x="323850" y="1785926"/>
          <a:ext cx="8353425" cy="4424377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8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качества жизни населения (повышение заработной платы)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Обеспечение долгосрочной сбалансированности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доступности и качества государственных и муниципальных услуг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Опережающее развитие налогового потенциала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Волочаевского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сельского поселения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Обеспечение сбалансированности бюджета сельского поселения и повышение уровня собственных доходов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</a:rPr>
              <a:t>Динамика исполнения доходов бюджета Волочаевского сельского поселения Орловского района</a:t>
            </a:r>
            <a:br>
              <a:rPr lang="ru-RU" sz="2400" b="1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200" smtClean="0"/>
              <a:t>		</a:t>
            </a:r>
            <a:r>
              <a:rPr lang="ru-RU" sz="2200" smtClean="0"/>
              <a:t>                            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1026" name="Объект 5"/>
          <p:cNvGraphicFramePr>
            <a:graphicFrameLocks noGrp="1"/>
          </p:cNvGraphicFramePr>
          <p:nvPr>
            <p:ph idx="1"/>
          </p:nvPr>
        </p:nvGraphicFramePr>
        <p:xfrm>
          <a:off x="600075" y="1939925"/>
          <a:ext cx="7345363" cy="4257675"/>
        </p:xfrm>
        <a:graphic>
          <a:graphicData uri="http://schemas.openxmlformats.org/presentationml/2006/ole">
            <p:oleObj spid="_x0000_s1026" name="Worksheet" r:id="rId3" imgW="5509199" imgH="3192696" progId="Excel.Shee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1081087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</a:t>
            </a:r>
            <a:r>
              <a:rPr lang="ru-RU" sz="2800" b="1" dirty="0" err="1" smtClean="0">
                <a:solidFill>
                  <a:srgbClr val="C00000"/>
                </a:solidFill>
              </a:rPr>
              <a:t>Волочаевского</a:t>
            </a:r>
            <a:r>
              <a:rPr lang="ru-RU" sz="2800" b="1" dirty="0" smtClean="0">
                <a:solidFill>
                  <a:srgbClr val="C00000"/>
                </a:solidFill>
              </a:rPr>
              <a:t> сельского поселения за </a:t>
            </a:r>
            <a:r>
              <a:rPr lang="ru-RU" sz="2800" b="1" dirty="0" smtClean="0">
                <a:solidFill>
                  <a:srgbClr val="C00000"/>
                </a:solidFill>
              </a:rPr>
              <a:t>2016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10210,3  </a:t>
            </a:r>
            <a:r>
              <a:rPr lang="ru-RU" sz="2800" b="1" dirty="0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050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4963" y="1320800"/>
          <a:ext cx="8767762" cy="4867275"/>
        </p:xfrm>
        <a:graphic>
          <a:graphicData uri="http://schemas.openxmlformats.org/presentationml/2006/ole">
            <p:oleObj spid="_x0000_s2050" name="Worksheet" r:id="rId4" imgW="6576116" imgH="3649968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Динамика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 Волочаевского сельского поселения  </a:t>
            </a:r>
            <a:b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b="1" smtClean="0">
                <a:solidFill>
                  <a:srgbClr val="17375E"/>
                </a:solidFill>
              </a:rPr>
              <a:t>  							</a:t>
            </a:r>
            <a:r>
              <a:rPr lang="en-US" sz="1600" smtClean="0"/>
              <a:t>(</a:t>
            </a:r>
            <a:r>
              <a:rPr lang="ru-RU" sz="1600" smtClean="0"/>
              <a:t>тыс. рублей</a:t>
            </a:r>
            <a:r>
              <a:rPr lang="en-US" sz="1600" smtClean="0"/>
              <a:t>)</a:t>
            </a:r>
            <a:endParaRPr lang="ru-RU" sz="1600" smtClean="0"/>
          </a:p>
        </p:txBody>
      </p:sp>
      <p:graphicFrame>
        <p:nvGraphicFramePr>
          <p:cNvPr id="307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0963" y="1554163"/>
          <a:ext cx="8412162" cy="4887912"/>
        </p:xfrm>
        <a:graphic>
          <a:graphicData uri="http://schemas.openxmlformats.org/presentationml/2006/ole">
            <p:oleObj spid="_x0000_s3074" name="Worksheet" r:id="rId3" imgW="6309441" imgH="366530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</a:rPr>
              <a:t>Динамика исполнения налоговых и неналоговых доходов бюджета Волочаевского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4098" name="Объект 5"/>
          <p:cNvGraphicFramePr>
            <a:graphicFrameLocks noGrp="1"/>
          </p:cNvGraphicFramePr>
          <p:nvPr>
            <p:ph idx="1"/>
          </p:nvPr>
        </p:nvGraphicFramePr>
        <p:xfrm>
          <a:off x="873125" y="1862138"/>
          <a:ext cx="6705600" cy="4443412"/>
        </p:xfrm>
        <a:graphic>
          <a:graphicData uri="http://schemas.openxmlformats.org/presentationml/2006/ole">
            <p:oleObj spid="_x0000_s4098" name="Worksheet" r:id="rId3" imgW="5082605" imgH="3368088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  <a:latin typeface="Times New Roman" pitchFamily="18" charset="0"/>
              </a:rPr>
              <a:t>Динамика поступления земельного налога в бюджет Волочаевского сельского поселения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smtClean="0">
                <a:solidFill>
                  <a:srgbClr val="C00000"/>
                </a:solidFill>
              </a:rPr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5122" name="Объект 2"/>
          <p:cNvGraphicFramePr>
            <a:graphicFrameLocks noGrp="1"/>
          </p:cNvGraphicFramePr>
          <p:nvPr>
            <p:ph idx="1"/>
          </p:nvPr>
        </p:nvGraphicFramePr>
        <p:xfrm>
          <a:off x="1463675" y="2143125"/>
          <a:ext cx="5881688" cy="4327525"/>
        </p:xfrm>
        <a:graphic>
          <a:graphicData uri="http://schemas.openxmlformats.org/presentationml/2006/ole">
            <p:oleObj spid="_x0000_s5122" name="Worksheet" r:id="rId3" imgW="4412027" imgH="3246048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640763" cy="1628775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Динамика расходов бюджета </a:t>
            </a:r>
            <a:r>
              <a:rPr lang="ru-RU" sz="2800" b="1" dirty="0" err="1" smtClean="0">
                <a:solidFill>
                  <a:srgbClr val="C00000"/>
                </a:solidFill>
              </a:rPr>
              <a:t>Волочаевского</a:t>
            </a:r>
            <a:r>
              <a:rPr lang="ru-RU" sz="2800" b="1" dirty="0" smtClean="0">
                <a:solidFill>
                  <a:srgbClr val="C00000"/>
                </a:solidFill>
              </a:rPr>
              <a:t> сельского поселения за </a:t>
            </a:r>
            <a:r>
              <a:rPr lang="ru-RU" sz="2800" b="1" dirty="0" smtClean="0">
                <a:solidFill>
                  <a:srgbClr val="C00000"/>
                </a:solidFill>
              </a:rPr>
              <a:t>2015-2016 </a:t>
            </a:r>
            <a:r>
              <a:rPr lang="ru-RU" sz="2800" b="1" dirty="0" smtClean="0">
                <a:solidFill>
                  <a:srgbClr val="C00000"/>
                </a:solidFill>
              </a:rPr>
              <a:t>годы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16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(тыс. рублей)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1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263525" y="1757363"/>
          <a:ext cx="8901113" cy="4398962"/>
        </p:xfrm>
        <a:graphic>
          <a:graphicData uri="http://schemas.openxmlformats.org/presentationml/2006/ole">
            <p:oleObj spid="_x0000_s6146" name="Worksheet" r:id="rId4" imgW="6675093" imgH="32994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2843213" y="0"/>
            <a:ext cx="6300787" cy="1989138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7030A0"/>
                </a:solidFill>
              </a:rPr>
              <a:t>Расходы бюджета </a:t>
            </a:r>
            <a:r>
              <a:rPr lang="ru-RU" sz="3200" b="1" dirty="0" err="1" smtClean="0">
                <a:solidFill>
                  <a:srgbClr val="7030A0"/>
                </a:solidFill>
              </a:rPr>
              <a:t>Волочаевского</a:t>
            </a:r>
            <a:r>
              <a:rPr lang="ru-RU" sz="3200" b="1" dirty="0" smtClean="0">
                <a:solidFill>
                  <a:srgbClr val="7030A0"/>
                </a:solidFill>
              </a:rPr>
              <a:t> сельского поселения за </a:t>
            </a:r>
            <a:r>
              <a:rPr lang="ru-RU" sz="3200" b="1" dirty="0" smtClean="0">
                <a:solidFill>
                  <a:srgbClr val="7030A0"/>
                </a:solidFill>
              </a:rPr>
              <a:t>2016 </a:t>
            </a:r>
            <a:r>
              <a:rPr lang="ru-RU" sz="3200" b="1" dirty="0" smtClean="0">
                <a:solidFill>
                  <a:srgbClr val="7030A0"/>
                </a:solidFill>
              </a:rPr>
              <a:t>год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 на культуру  –</a:t>
            </a:r>
            <a:r>
              <a:rPr lang="ru-RU" sz="3200" b="1" dirty="0" smtClean="0">
                <a:solidFill>
                  <a:srgbClr val="E46C0A"/>
                </a:solidFill>
              </a:rPr>
              <a:t/>
            </a:r>
            <a:br>
              <a:rPr lang="ru-RU" sz="3200" b="1" dirty="0" smtClean="0">
                <a:solidFill>
                  <a:srgbClr val="E46C0A"/>
                </a:solidFill>
              </a:rPr>
            </a:br>
            <a:r>
              <a:rPr lang="ru-RU" sz="3200" b="1" dirty="0" smtClean="0">
                <a:solidFill>
                  <a:srgbClr val="E46C0A"/>
                </a:solidFill>
              </a:rPr>
              <a:t>1650,2 </a:t>
            </a:r>
            <a:r>
              <a:rPr lang="ru-RU" sz="3200" b="1" dirty="0" smtClean="0">
                <a:solidFill>
                  <a:srgbClr val="E46C0A"/>
                </a:solidFill>
              </a:rPr>
              <a:t>тыс.рублей</a:t>
            </a:r>
          </a:p>
        </p:txBody>
      </p:sp>
      <p:graphicFrame>
        <p:nvGraphicFramePr>
          <p:cNvPr id="7170" name="Диаграмма 4"/>
          <p:cNvGraphicFramePr>
            <a:graphicFrameLocks/>
          </p:cNvGraphicFramePr>
          <p:nvPr/>
        </p:nvGraphicFramePr>
        <p:xfrm>
          <a:off x="325438" y="2214563"/>
          <a:ext cx="8402637" cy="4297362"/>
        </p:xfrm>
        <a:graphic>
          <a:graphicData uri="http://schemas.openxmlformats.org/presentationml/2006/ole">
            <p:oleObj spid="_x0000_s7170" name="Worksheet" r:id="rId4" imgW="6301661" imgH="3223368" progId="Excel.Sheet.8">
              <p:embed/>
            </p:oleObj>
          </a:graphicData>
        </a:graphic>
      </p:graphicFrame>
      <p:pic>
        <p:nvPicPr>
          <p:cNvPr id="7172" name="Picture 5" descr="http://im0-tub-ru.yandex.net/i?id=c4dc399029384830c508477665d8e826&amp;n=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843213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119</Words>
  <Application>Microsoft Office PowerPoint</Application>
  <PresentationFormat>Экран (4:3)</PresentationFormat>
  <Paragraphs>20</Paragraphs>
  <Slides>10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Лист Microsoft Office Excel 97-2003</vt:lpstr>
      <vt:lpstr>Администрация  Волочаевского сельского поселения </vt:lpstr>
      <vt:lpstr>ОСНОВНЫЕ ЦЕЛИ БЮДЖЕТНОЙ ПОЛИТИКИ В 2016 ГОДУ</vt:lpstr>
      <vt:lpstr>Динамика исполнения доходов бюджета Волочаевского сельского поселения Орловского района                               (тыс. рублей)</vt:lpstr>
      <vt:lpstr>Расходы бюджета Волочаевского сельского поселения за 2016 год 10210,3  тыс.рублей</vt:lpstr>
      <vt:lpstr>Динамика исполнения доходов бюджета   Волочаевского сельского поселения            (тыс. рублей)</vt:lpstr>
      <vt:lpstr>Динамика исполнения налоговых и неналоговых доходов бюджета Волочаевского сельского поселения        (тыс. рублей)</vt:lpstr>
      <vt:lpstr>Динамика поступления земельного налога в бюджет Волочаевского сельского поселения        (тыс. рублей)</vt:lpstr>
      <vt:lpstr>  Динамика расходов бюджета Волочаевского сельского поселения за 2015-2016 годы         (тыс. рублей)</vt:lpstr>
      <vt:lpstr>Расходы бюджета Волочаевского сельского поселения за 2016 год  на культуру  – 1650,2 тыс.рублей</vt:lpstr>
      <vt:lpstr>Расходы бюджета Волочаевского сельского поселения за 2016 год на жилищно-коммунальное хозяйство – 2904,7 тыс.рублей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252</cp:revision>
  <dcterms:created xsi:type="dcterms:W3CDTF">2012-10-21T15:40:11Z</dcterms:created>
  <dcterms:modified xsi:type="dcterms:W3CDTF">2018-02-21T07:46:42Z</dcterms:modified>
</cp:coreProperties>
</file>