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4" r:id="rId9"/>
    <p:sldId id="304" r:id="rId10"/>
    <p:sldId id="265" r:id="rId11"/>
    <p:sldId id="266" r:id="rId12"/>
    <p:sldId id="289" r:id="rId13"/>
    <p:sldId id="291" r:id="rId14"/>
    <p:sldId id="290" r:id="rId15"/>
    <p:sldId id="267" r:id="rId16"/>
    <p:sldId id="292" r:id="rId17"/>
    <p:sldId id="328" r:id="rId18"/>
    <p:sldId id="268" r:id="rId19"/>
    <p:sldId id="269" r:id="rId20"/>
    <p:sldId id="270" r:id="rId21"/>
    <p:sldId id="295" r:id="rId22"/>
    <p:sldId id="294" r:id="rId23"/>
    <p:sldId id="299" r:id="rId24"/>
    <p:sldId id="327" r:id="rId25"/>
    <p:sldId id="272" r:id="rId26"/>
    <p:sldId id="273" r:id="rId27"/>
    <p:sldId id="324" r:id="rId28"/>
    <p:sldId id="325" r:id="rId29"/>
    <p:sldId id="326" r:id="rId30"/>
    <p:sldId id="275" r:id="rId31"/>
    <p:sldId id="296" r:id="rId32"/>
    <p:sldId id="276" r:id="rId33"/>
    <p:sldId id="298" r:id="rId34"/>
    <p:sldId id="278" r:id="rId35"/>
    <p:sldId id="297" r:id="rId36"/>
    <p:sldId id="279" r:id="rId37"/>
    <p:sldId id="308" r:id="rId38"/>
    <p:sldId id="309" r:id="rId39"/>
    <p:sldId id="307" r:id="rId40"/>
    <p:sldId id="310" r:id="rId41"/>
    <p:sldId id="313" r:id="rId42"/>
    <p:sldId id="312" r:id="rId43"/>
    <p:sldId id="311" r:id="rId44"/>
    <p:sldId id="316" r:id="rId45"/>
    <p:sldId id="318" r:id="rId46"/>
    <p:sldId id="319" r:id="rId47"/>
    <p:sldId id="320" r:id="rId48"/>
    <p:sldId id="321" r:id="rId49"/>
    <p:sldId id="322" r:id="rId50"/>
    <p:sldId id="282" r:id="rId51"/>
    <p:sldId id="283" r:id="rId52"/>
    <p:sldId id="284" r:id="rId53"/>
    <p:sldId id="32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53"/>
    <p:penClr>
      <a:schemeClr val="tx2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963108703637547"/>
          <c:y val="0.17808587598425188"/>
          <c:w val="0.86276837270341289"/>
          <c:h val="0.7128464566929142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0"/>
              <c:layout>
                <c:manualLayout>
                  <c:x val="-4.7667376297528524E-3"/>
                  <c:y val="0.10625000000000002"/>
                </c:manualLayout>
              </c:layout>
              <c:showVal val="1"/>
            </c:dLbl>
            <c:dLbl>
              <c:idx val="1"/>
              <c:layout>
                <c:manualLayout>
                  <c:x val="-4.7667376297528524E-3"/>
                  <c:y val="7.1874999999999994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8758.1</c:v>
                </c:pt>
                <c:pt idx="1">
                  <c:v>8787.5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9066.9</c:v>
                </c:pt>
                <c:pt idx="1">
                  <c:v>9867.7000000000007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308.8</c:v>
                </c:pt>
                <c:pt idx="1">
                  <c:v>995.1</c:v>
                </c:pt>
              </c:numCache>
            </c:numRef>
          </c:val>
        </c:ser>
        <c:dLbls/>
        <c:axId val="87840640"/>
        <c:axId val="87842176"/>
      </c:barChart>
      <c:catAx>
        <c:axId val="8784064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87842176"/>
        <c:crosses val="autoZero"/>
        <c:auto val="1"/>
        <c:lblAlgn val="ctr"/>
        <c:lblOffset val="100"/>
      </c:catAx>
      <c:valAx>
        <c:axId val="87842176"/>
        <c:scaling>
          <c:orientation val="minMax"/>
        </c:scaling>
        <c:axPos val="l"/>
        <c:majorGridlines/>
        <c:numFmt formatCode="General" sourceLinked="1"/>
        <c:tickLblPos val="nextTo"/>
        <c:crossAx val="87840640"/>
        <c:crosses val="autoZero"/>
        <c:crossBetween val="between"/>
      </c:valAx>
      <c:spPr>
        <a:gradFill>
          <a:gsLst>
            <a:gs pos="2000">
              <a:srgbClr val="4F81BD">
                <a:tint val="66000"/>
                <a:satMod val="160000"/>
                <a:alpha val="98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path path="circle">
            <a:fillToRect l="100000" t="100000"/>
          </a:path>
        </a:gradFill>
      </c:spPr>
    </c:plotArea>
    <c:legend>
      <c:legendPos val="r"/>
      <c:layout/>
      <c:txPr>
        <a:bodyPr/>
        <a:lstStyle/>
        <a:p>
          <a:pPr>
            <a:defRPr sz="32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gradFill flip="none" rotWithShape="1">
          <a:gsLst>
            <a:gs pos="1000">
              <a:srgbClr val="4F81BD">
                <a:tint val="66000"/>
                <a:satMod val="160000"/>
                <a:alpha val="99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</c:spPr>
    </c:sideWall>
    <c:backWall>
      <c:spPr>
        <a:gradFill flip="none" rotWithShape="1">
          <a:gsLst>
            <a:gs pos="1000">
              <a:srgbClr val="4F81BD">
                <a:tint val="66000"/>
                <a:satMod val="160000"/>
                <a:alpha val="99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</c:spPr>
    </c:backWall>
    <c:plotArea>
      <c:layout>
        <c:manualLayout>
          <c:layoutTarget val="inner"/>
          <c:xMode val="edge"/>
          <c:yMode val="edge"/>
          <c:x val="4.9885413628851974E-2"/>
          <c:y val="4.4861391929187353E-2"/>
          <c:w val="0.49989088169534446"/>
          <c:h val="0.8431732650045974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единый с\х налог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1793.7</c:v>
                </c:pt>
                <c:pt idx="1">
                  <c:v>1639.8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1139.3</c:v>
                </c:pt>
                <c:pt idx="1">
                  <c:v>1153.4000000000001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 на доходы физлиц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599.29999999999995</c:v>
                </c:pt>
                <c:pt idx="1">
                  <c:v>584.1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физлиц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176</c:v>
                </c:pt>
                <c:pt idx="1">
                  <c:v>42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госпошлина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11.2</c:v>
                </c:pt>
                <c:pt idx="1">
                  <c:v>11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штрафы</c:v>
                </c:pt>
              </c:strCache>
            </c:strRef>
          </c:tx>
          <c:dLbls>
            <c:dLbl>
              <c:idx val="0"/>
              <c:layout>
                <c:manualLayout>
                  <c:x val="3.3804114357663992E-2"/>
                  <c:y val="2.9776633765079528E-2"/>
                </c:manualLayout>
              </c:layout>
              <c:showVal val="1"/>
            </c:dLbl>
            <c:dLbl>
              <c:idx val="1"/>
              <c:layout>
                <c:manualLayout>
                  <c:x val="3.5273858460171163E-2"/>
                  <c:y val="6.8715308688644975E-3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24.6</c:v>
                </c:pt>
                <c:pt idx="1">
                  <c:v>24.6</c:v>
                </c:pt>
              </c:numCache>
            </c:numRef>
          </c:val>
        </c:ser>
        <c:dLbls/>
        <c:shape val="cylinder"/>
        <c:axId val="125184640"/>
        <c:axId val="125190528"/>
        <c:axId val="0"/>
      </c:bar3DChart>
      <c:catAx>
        <c:axId val="125184640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25190528"/>
        <c:crosses val="autoZero"/>
        <c:auto val="1"/>
        <c:lblAlgn val="ctr"/>
        <c:lblOffset val="100"/>
      </c:catAx>
      <c:valAx>
        <c:axId val="125190528"/>
        <c:scaling>
          <c:orientation val="minMax"/>
        </c:scaling>
        <c:axPos val="l"/>
        <c:majorGridlines/>
        <c:numFmt formatCode="General" sourceLinked="1"/>
        <c:tickLblPos val="nextTo"/>
        <c:crossAx val="12518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701006124234396"/>
          <c:y val="2.666798266957749E-2"/>
          <c:w val="0.20373067949839604"/>
          <c:h val="0.8901153030050315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единый с\х налог</c:v>
                </c:pt>
                <c:pt idx="1">
                  <c:v>земельный налог</c:v>
                </c:pt>
                <c:pt idx="2">
                  <c:v>налог на доходы физ.лиц</c:v>
                </c:pt>
                <c:pt idx="3">
                  <c:v>налог на имущество физлиц</c:v>
                </c:pt>
                <c:pt idx="4">
                  <c:v>госпошлина</c:v>
                </c:pt>
                <c:pt idx="5">
                  <c:v>штрафа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1639.8</c:v>
                </c:pt>
                <c:pt idx="1">
                  <c:v>1153.4000000000001</c:v>
                </c:pt>
                <c:pt idx="2">
                  <c:v>584.1</c:v>
                </c:pt>
                <c:pt idx="3">
                  <c:v>42</c:v>
                </c:pt>
                <c:pt idx="4">
                  <c:v>11</c:v>
                </c:pt>
                <c:pt idx="5">
                  <c:v>24.5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1368438320209973"/>
          <c:y val="8.3216544191810765E-2"/>
          <c:w val="0.37705635753864153"/>
          <c:h val="0.83356669066892508"/>
        </c:manualLayout>
      </c:layout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blipFill dpi="0" rotWithShape="1">
          <a:blip xmlns:r="http://schemas.openxmlformats.org/officeDocument/2006/relationships" r:embed="rId1">
            <a:alphaModFix amt="99000"/>
          </a:blip>
          <a:srcRect/>
          <a:tile tx="0" ty="0" sx="100000" sy="100000" flip="none" algn="tl"/>
        </a:blipFill>
      </c:spPr>
    </c:sideWall>
    <c:backWall>
      <c:spPr>
        <a:blipFill dpi="0" rotWithShape="1">
          <a:blip xmlns:r="http://schemas.openxmlformats.org/officeDocument/2006/relationships" r:embed="rId1">
            <a:alphaModFix amt="99000"/>
          </a:blip>
          <a:srcRect/>
          <a:tile tx="0" ty="0" sx="100000" sy="100000" flip="none" algn="tl"/>
        </a:blip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из областного бюджета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3168</c:v>
                </c:pt>
                <c:pt idx="1">
                  <c:v>3185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межбюджетные трансферты из бюджета Орловского района</c:v>
                </c:pt>
              </c:strCache>
            </c:strRef>
          </c:tx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1734.1</c:v>
                </c:pt>
                <c:pt idx="1">
                  <c:v>2070.5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субвенция из федерального бюджета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69.5</c:v>
                </c:pt>
                <c:pt idx="1">
                  <c:v>77.3</c:v>
                </c:pt>
              </c:numCache>
            </c:numRef>
          </c:val>
        </c:ser>
        <c:dLbls/>
        <c:shape val="box"/>
        <c:axId val="148211584"/>
        <c:axId val="148213120"/>
        <c:axId val="0"/>
      </c:bar3DChart>
      <c:catAx>
        <c:axId val="148211584"/>
        <c:scaling>
          <c:orientation val="minMax"/>
        </c:scaling>
        <c:axPos val="b"/>
        <c:tickLblPos val="nextTo"/>
        <c:txPr>
          <a:bodyPr/>
          <a:lstStyle/>
          <a:p>
            <a:pPr>
              <a:defRPr sz="2800" b="1"/>
            </a:pPr>
            <a:endParaRPr lang="ru-RU"/>
          </a:p>
        </c:txPr>
        <c:crossAx val="148213120"/>
        <c:crosses val="autoZero"/>
        <c:auto val="1"/>
        <c:lblAlgn val="ctr"/>
        <c:lblOffset val="100"/>
      </c:catAx>
      <c:valAx>
        <c:axId val="148213120"/>
        <c:scaling>
          <c:orientation val="minMax"/>
        </c:scaling>
        <c:axPos val="l"/>
        <c:majorGridlines/>
        <c:numFmt formatCode="General" sourceLinked="1"/>
        <c:tickLblPos val="nextTo"/>
        <c:crossAx val="1482115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8997-FB7E-4B8F-BD0E-F63066903D5F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E745-24C7-4596-8749-275905566F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648072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26 февраля 2019 г</a:t>
            </a:r>
            <a:r>
              <a:rPr lang="ru-RU" sz="5400" b="1" dirty="0" smtClean="0">
                <a:solidFill>
                  <a:schemeClr val="tx2"/>
                </a:solidFill>
              </a:rPr>
              <a:t/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Отчет </a:t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Главы Администрации </a:t>
            </a:r>
            <a:r>
              <a:rPr lang="ru-RU" sz="54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5400" b="1" dirty="0" smtClean="0">
                <a:solidFill>
                  <a:schemeClr val="tx2"/>
                </a:solidFill>
              </a:rPr>
              <a:t> сельского поселения </a:t>
            </a:r>
            <a:br>
              <a:rPr lang="ru-RU" sz="5400" b="1" dirty="0" smtClean="0">
                <a:solidFill>
                  <a:schemeClr val="tx2"/>
                </a:solidFill>
              </a:rPr>
            </a:br>
            <a:r>
              <a:rPr lang="ru-RU" sz="5400" b="1" dirty="0" smtClean="0">
                <a:solidFill>
                  <a:schemeClr val="tx2"/>
                </a:solidFill>
              </a:rPr>
              <a:t> за 2018 год</a:t>
            </a:r>
            <a:endParaRPr lang="ru-RU" sz="5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Доходы - 8787,50 тыс. рублей.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 Расходы - 9867,7 тыс. рублей.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tx2"/>
                </a:solidFill>
              </a:rPr>
              <a:t> Дефицит - 995,1 тыс. рублей.</a:t>
            </a:r>
          </a:p>
          <a:p>
            <a:endParaRPr lang="ru-RU" sz="4000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2060848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Налоговые и неналоговые доходы бюджета </a:t>
            </a:r>
            <a:r>
              <a:rPr lang="ru-RU" sz="32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3200" b="1" dirty="0" smtClean="0">
                <a:solidFill>
                  <a:schemeClr val="tx2"/>
                </a:solidFill>
              </a:rPr>
              <a:t> сельского поселения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Налоговые и неналоговые доходы за 2018 год  - 3454,8 тыс. руб., сократились по сравнению с прошлым 2017 годом на 264,7 тыс. руб.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  Налоговые доходы (собственные) составили  3443,9 тыс. руб.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</a:rPr>
              <a:t>Собственные налоги </a:t>
            </a:r>
            <a:endParaRPr lang="ru-RU" sz="54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1639,8 тыс. руб. - </a:t>
            </a:r>
            <a:r>
              <a:rPr lang="ru-RU" sz="2600" dirty="0" smtClean="0">
                <a:solidFill>
                  <a:schemeClr val="tx2"/>
                </a:solidFill>
              </a:rPr>
              <a:t>единый сельскохозяйственный налог 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1153,4 тыс. руб. - земельный налог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584,1 тыс. руб. - налог на доходы физических лиц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42,0 тыс. руб.  - налог на имущество физических лиц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11,0 тыс. руб.  - государственная пошлина составила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24,5 тыс. руб.  - штрафы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Динамика поступления собственных налогов в бюджет поселения</a:t>
            </a:r>
            <a:endParaRPr lang="ru-RU" sz="36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313384"/>
          <a:ext cx="864096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Доля налоговых поступлений в собственных доходах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</a:rPr>
              <a:t>Безвозмездные поступления</a:t>
            </a:r>
            <a:endParaRPr lang="ru-RU" sz="48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Безвозмездные поступления в бюджет составили 5332,8 тысяч рублей.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из них: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3185 тыс. руб.- дотация из областного бюджета на выравнивание  уровня бюджетной обеспеченности  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2070,5 тыс. руб. -межбюджетные трансферты из бюджета Орловского района;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77,3 тыс. руб. - субвенция из федерального бюджета (содержание инспектора Военного учетного стола).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Динамика безвозмездных  поступлений в бюджет поселения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Расходы бюджета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45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Расходы бюджета в 2018 году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– 9867,7 тыс. руб.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Жилищно-коммунальное хозяйство 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500" b="1" dirty="0" smtClean="0">
                <a:solidFill>
                  <a:schemeClr val="tx2"/>
                </a:solidFill>
              </a:rPr>
              <a:t>На Жилищно-коммунальное хозяйство в 2018 году  направлено 1761,1 тыс. рублей   </a:t>
            </a:r>
          </a:p>
          <a:p>
            <a:pPr algn="ctr">
              <a:buNone/>
            </a:pPr>
            <a:endParaRPr lang="ru-RU" sz="4500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- 48,5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работы по установке видеонаблюдения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38,3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оборудования для видеонаблюдения.,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200 тыс. руб. на установку цветочных клумб .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- 34,5 тыс.руб. на озеленение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196,0 </a:t>
            </a:r>
            <a:r>
              <a:rPr lang="ru-RU" dirty="0" err="1" smtClean="0">
                <a:solidFill>
                  <a:schemeClr val="tx2"/>
                </a:solidFill>
              </a:rPr>
              <a:t>тыс.руб</a:t>
            </a:r>
            <a:r>
              <a:rPr lang="ru-RU" dirty="0" smtClean="0">
                <a:solidFill>
                  <a:schemeClr val="tx2"/>
                </a:solidFill>
              </a:rPr>
              <a:t> на уличное освещение .,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59,99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обслуживание и установку новых фонарей, замену ламп.;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-  250  тыс. руб. на ликвидацию несанкционированных свалок , буртование площадки временного хранения ТБО —),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- 13,274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противоклещевую обработку кладбищ и детских площадок,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- 665,7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прочую уборку территории.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-24, 0 тыс. руб. на вывоз контейнера для сбора, накопления отработанных ртутьсодержащих ламп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200223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Установлено 3 видеокамеры  на прилегающей территории к зданию Администрации поселения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4248472" cy="433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41764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33670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     При осуществлении своей деятельности администрация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dirty="0" smtClean="0">
                <a:solidFill>
                  <a:schemeClr val="tx2"/>
                </a:solidFill>
              </a:rPr>
              <a:t> сельского поселения руководствуется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Федеральным законом от 06 октября 2003 года № 131-ФЗ «Об общих принципах организации местного самоуправления в Российской Федерации»,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    Уставом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dirty="0" smtClean="0">
                <a:solidFill>
                  <a:schemeClr val="tx2"/>
                </a:solidFill>
              </a:rPr>
              <a:t> сельского поселения, Регламентом администрации сельского поселения.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888431" cy="295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32037"/>
            <a:ext cx="4860032" cy="457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8640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374441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20891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229026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/>
                </a:solidFill>
              </a:rPr>
              <a:t>Осенью 2018 года высажено  более 800 штук  луковичных цветов: тюльпаны, нарциссы, гиацинты.</a:t>
            </a:r>
            <a:br>
              <a:rPr lang="ru-RU" sz="1800" dirty="0" smtClean="0">
                <a:solidFill>
                  <a:schemeClr val="tx2"/>
                </a:solidFill>
              </a:rPr>
            </a:br>
            <a:r>
              <a:rPr lang="ru-RU" sz="1800" dirty="0" smtClean="0">
                <a:solidFill>
                  <a:schemeClr val="tx2"/>
                </a:solidFill>
              </a:rPr>
              <a:t>Высажено 45 кустов роз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780928"/>
            <a:ext cx="3953412" cy="387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24955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54726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243428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Установлено всего 10 фонарей: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  в п. Рунный 3 новых фонаря,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 п.Стрепетов -1 ,  в </a:t>
            </a:r>
            <a:r>
              <a:rPr lang="ru-RU" sz="2000" b="1" dirty="0" err="1" smtClean="0">
                <a:solidFill>
                  <a:schemeClr val="tx2"/>
                </a:solidFill>
              </a:rPr>
              <a:t>п.Волочаевский</a:t>
            </a:r>
            <a:r>
              <a:rPr lang="ru-RU" sz="2000" b="1" dirty="0" smtClean="0">
                <a:solidFill>
                  <a:schemeClr val="tx2"/>
                </a:solidFill>
              </a:rPr>
              <a:t> по ул. Садовая -3, по ул. Степная-1, по </a:t>
            </a:r>
            <a:r>
              <a:rPr lang="ru-RU" sz="2000" b="1" dirty="0" err="1" smtClean="0">
                <a:solidFill>
                  <a:schemeClr val="tx2"/>
                </a:solidFill>
              </a:rPr>
              <a:t>Сердюкова</a:t>
            </a:r>
            <a:r>
              <a:rPr lang="ru-RU" sz="2000" b="1" dirty="0" smtClean="0">
                <a:solidFill>
                  <a:schemeClr val="tx2"/>
                </a:solidFill>
              </a:rPr>
              <a:t> -2 </a:t>
            </a:r>
            <a:endParaRPr lang="ru-RU" sz="2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464496" cy="40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45024"/>
            <a:ext cx="4817508" cy="30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Жилищно-коммунальное хозяйство 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500" b="1" dirty="0" smtClean="0">
                <a:solidFill>
                  <a:schemeClr val="tx2"/>
                </a:solidFill>
              </a:rPr>
              <a:t>На Жилищно-коммунальное хозяйство в 2018 году  направлено 1761,1 тыс. рублей   </a:t>
            </a:r>
          </a:p>
          <a:p>
            <a:pPr algn="ctr">
              <a:buNone/>
            </a:pPr>
            <a:endParaRPr lang="ru-RU" sz="4500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- 48,5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работы по установке видеонаблюдения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38,3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оборудования для видеонаблюдения.,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200 тыс. руб. на установку цветочных клумб .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- 34,5 тыс.руб. на озеленение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196,0 </a:t>
            </a:r>
            <a:r>
              <a:rPr lang="ru-RU" dirty="0" err="1" smtClean="0">
                <a:solidFill>
                  <a:schemeClr val="tx2"/>
                </a:solidFill>
              </a:rPr>
              <a:t>тыс.руб</a:t>
            </a:r>
            <a:r>
              <a:rPr lang="ru-RU" dirty="0" smtClean="0">
                <a:solidFill>
                  <a:schemeClr val="tx2"/>
                </a:solidFill>
              </a:rPr>
              <a:t> на уличное освещение .,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 59,99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обслуживание и установку новых фонарей, замену ламп.;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-  250  тыс. руб. на ликвидацию несанкционированных свалок , буртование площадки временного хранения ТБО —),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- 13,274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противоклещевую обработку кладбищ и детских площадок,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- 665,7 тыс. </a:t>
            </a:r>
            <a:r>
              <a:rPr lang="ru-RU" dirty="0" err="1" smtClean="0">
                <a:solidFill>
                  <a:schemeClr val="tx2"/>
                </a:solidFill>
              </a:rPr>
              <a:t>руб</a:t>
            </a:r>
            <a:r>
              <a:rPr lang="ru-RU" dirty="0" smtClean="0">
                <a:solidFill>
                  <a:schemeClr val="tx2"/>
                </a:solidFill>
              </a:rPr>
              <a:t> на прочую уборку территории.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 -24, 0 тыс. руб. на вывоз контейнера для сбора, накопления отработанных ртутьсодержащих ламп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Занятость несовершеннолетних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В каникулярный период было принято 19 детей в возрасте от 14 лет до 18 на общественные работы по благоустройству , направлено на эти цели  -  53,9 тыс. руб. 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56792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11560" y="908720"/>
            <a:ext cx="4040188" cy="554461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      В 2018 году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Волочаевское</a:t>
            </a:r>
            <a:r>
              <a:rPr lang="ru-RU" dirty="0" smtClean="0">
                <a:solidFill>
                  <a:schemeClr val="tx2"/>
                </a:solidFill>
              </a:rPr>
              <a:t> сельское поселение стало лауреатом третьей степени районного конкурса на лучшее благоустройство предприятий, организаций, учреждений всех форм собственности и хозяйствующих субъектов, с вручением премии 70,0 тыс. руб.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08720"/>
            <a:ext cx="374441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Социальная политика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4400" dirty="0" smtClean="0">
                <a:solidFill>
                  <a:schemeClr val="tx2"/>
                </a:solidFill>
              </a:rPr>
              <a:t>На социальную политику в 2018 году направлено 161,1 тыс.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Органы местного самоуправления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chemeClr val="tx2"/>
                </a:solidFill>
              </a:rPr>
              <a:t>Расходы на содержание органов местного самоуправления —  4311,5 тыс. руб.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из них: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529,2 тыс. руб., (506,5 тыс.руб. - средства района, 19,0 тыс.руб.-  средства </a:t>
            </a:r>
            <a:r>
              <a:rPr lang="ru-RU" dirty="0" err="1" smtClean="0">
                <a:solidFill>
                  <a:schemeClr val="tx2"/>
                </a:solidFill>
              </a:rPr>
              <a:t>поселения-на</a:t>
            </a:r>
            <a:r>
              <a:rPr lang="ru-RU" dirty="0" smtClean="0">
                <a:solidFill>
                  <a:schemeClr val="tx2"/>
                </a:solidFill>
              </a:rPr>
              <a:t> газификацию здания администрации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88640"/>
            <a:ext cx="3106688" cy="244827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Газификация здания  Администрации </a:t>
            </a:r>
            <a:r>
              <a:rPr lang="ru-RU" sz="2800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2800" dirty="0" smtClean="0">
                <a:solidFill>
                  <a:schemeClr val="tx2"/>
                </a:solidFill>
              </a:rPr>
              <a:t>  сельского поселения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3559" y="2996952"/>
            <a:ext cx="4270929" cy="368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112568" cy="449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2"/>
                </a:solidFill>
              </a:rPr>
              <a:t>Задачи</a:t>
            </a:r>
            <a:endParaRPr lang="ru-RU" sz="66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      • исполнение бюджета поселения;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      • обеспечение бесперебойной работы учреждений культуры, </a:t>
            </a:r>
          </a:p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       • благоустройство территорий населенных пунктов,  обеспечение жизнедеятельности поселения.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2"/>
                </a:solidFill>
              </a:rPr>
              <a:t>Культура</a:t>
            </a:r>
            <a:endParaRPr lang="ru-RU" sz="6600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18457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Расходы  на Культуру   в 2018 году  - 3305,6 тыс. руб.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из них: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</a:t>
            </a:r>
            <a:r>
              <a:rPr lang="ru-RU" sz="3500" dirty="0" smtClean="0">
                <a:solidFill>
                  <a:schemeClr val="tx2"/>
                </a:solidFill>
              </a:rPr>
              <a:t>1508,3 тыс. руб. - содержание аппарата;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/>
                </a:solidFill>
              </a:rPr>
              <a:t>     383,4 тыс. руб.- на завершение газификации;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/>
                </a:solidFill>
              </a:rPr>
              <a:t>      446,0 тыс. руб. - на  замену оконных и дверных блоков  (средства районного бюджета); 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/>
                </a:solidFill>
              </a:rPr>
              <a:t>   760,64 тыс. руб. - на  капитальный ремонт кровли  здания (средства районного бюджета). 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394720" cy="28803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Приобретен  измерительный  комплекс ,  осуществлены  строительно -  монтажные, пуско-наладочные работы, наладка узла учета газа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3650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680520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4726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997" y="4005064"/>
            <a:ext cx="440243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449999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684076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В  2018 году наш сельский дом культуры принимал активное участие во всех районных мероприятиях, конкурсах, фестивалях, занимал достойные места.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lvl="0" algn="ctr"/>
            <a:r>
              <a:rPr lang="ru-RU" dirty="0" smtClean="0">
                <a:solidFill>
                  <a:schemeClr val="tx2"/>
                </a:solidFill>
              </a:rPr>
              <a:t>В Конкурсе  по программе «Сохранение и развитие культуры Орловского района» в номинации «Родники таланта» вокальной группе «Лазоревая степь» вручен                        </a:t>
            </a:r>
            <a:r>
              <a:rPr lang="ru-RU" b="1" dirty="0" smtClean="0">
                <a:solidFill>
                  <a:schemeClr val="tx2"/>
                </a:solidFill>
              </a:rPr>
              <a:t>Диплом лауреата 2017 года</a:t>
            </a:r>
            <a:endParaRPr lang="ru-RU" dirty="0" smtClean="0">
              <a:solidFill>
                <a:schemeClr val="tx2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6267" y="1600200"/>
            <a:ext cx="33521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240360" cy="279432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Районный смотр – конкурс художественной самодеятельности «Родные напевы»</a:t>
            </a:r>
            <a:br>
              <a:rPr lang="ru-RU" sz="28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2 место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88640"/>
            <a:ext cx="532859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5400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04664"/>
            <a:ext cx="8507288" cy="626469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Районный фестиваль </a:t>
            </a:r>
          </a:p>
          <a:p>
            <a:pPr lvl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«Играй, гармонь, любимая»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132856"/>
            <a:ext cx="48965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42484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Районный конкурсе «</a:t>
            </a:r>
            <a:r>
              <a:rPr lang="ru-RU" sz="2800" b="1" dirty="0" err="1" smtClean="0">
                <a:solidFill>
                  <a:schemeClr val="tx2"/>
                </a:solidFill>
              </a:rPr>
              <a:t>Супер</a:t>
            </a:r>
            <a:r>
              <a:rPr lang="ru-RU" sz="2800" b="1" dirty="0" smtClean="0">
                <a:solidFill>
                  <a:schemeClr val="tx2"/>
                </a:solidFill>
              </a:rPr>
              <a:t> – мама»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Диплом 1 степени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5634" y="1916833"/>
            <a:ext cx="3348854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511256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Районный вокальный конкурс «Две звезды» </a:t>
            </a:r>
            <a:r>
              <a:rPr lang="ru-RU" sz="3200" b="1" dirty="0" smtClean="0">
                <a:solidFill>
                  <a:schemeClr val="tx2"/>
                </a:solidFill>
              </a:rPr>
              <a:t>Благодарственное  письмо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6967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10548664" y="6309320"/>
            <a:ext cx="1008112" cy="36004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274638"/>
            <a:ext cx="2592288" cy="265030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Районный конкурс на лучшую </a:t>
            </a:r>
            <a:r>
              <a:rPr lang="ru-RU" sz="2000" b="1" dirty="0" err="1" smtClean="0">
                <a:solidFill>
                  <a:schemeClr val="tx2"/>
                </a:solidFill>
              </a:rPr>
              <a:t>культурно-досуговую</a:t>
            </a:r>
            <a:r>
              <a:rPr lang="ru-RU" sz="2000" b="1" dirty="0" smtClean="0">
                <a:solidFill>
                  <a:schemeClr val="tx2"/>
                </a:solidFill>
              </a:rPr>
              <a:t> программу летнего отдыха детей «Дети – лето». 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87824" y="188640"/>
            <a:ext cx="59766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752528" cy="320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0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Структура Администрации </a:t>
            </a:r>
            <a:r>
              <a:rPr lang="ru-RU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b="1" dirty="0" smtClean="0">
                <a:solidFill>
                  <a:schemeClr val="tx2"/>
                </a:solidFill>
              </a:rPr>
              <a:t> сельского поселения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sz="3400" b="1" dirty="0" smtClean="0">
                <a:solidFill>
                  <a:schemeClr val="tx2"/>
                </a:solidFill>
              </a:rPr>
              <a:t>Глава Администрации </a:t>
            </a:r>
            <a:r>
              <a:rPr lang="ru-RU" sz="3400" b="1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sz="3400" b="1" dirty="0" smtClean="0">
                <a:solidFill>
                  <a:schemeClr val="tx2"/>
                </a:solidFill>
              </a:rPr>
              <a:t> сельского поселения</a:t>
            </a:r>
          </a:p>
          <a:p>
            <a:r>
              <a:rPr lang="ru-RU" sz="3400" b="1" dirty="0" smtClean="0">
                <a:solidFill>
                  <a:schemeClr val="tx2"/>
                </a:solidFill>
              </a:rPr>
              <a:t>Ведущий специалист 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правовой, кадровой, архивной работы-</a:t>
            </a:r>
            <a:r>
              <a:rPr lang="ru-RU" sz="3400" b="1" dirty="0" smtClean="0">
                <a:solidFill>
                  <a:schemeClr val="tx2"/>
                </a:solidFill>
              </a:rPr>
              <a:t>1ед.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dirty="0" smtClean="0">
                <a:solidFill>
                  <a:schemeClr val="tx2"/>
                </a:solidFill>
              </a:rPr>
              <a:t>Инспектор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 пожарной безопасности и ЧС,  -</a:t>
            </a:r>
            <a:r>
              <a:rPr lang="ru-RU" sz="3400" b="1" dirty="0" smtClean="0">
                <a:solidFill>
                  <a:schemeClr val="tx2"/>
                </a:solidFill>
              </a:rPr>
              <a:t>0,5 ед.</a:t>
            </a: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Заведующий сектором (начальник сектора)</a:t>
            </a:r>
            <a:r>
              <a:rPr lang="ru-RU" sz="3400" b="1" dirty="0" smtClean="0">
                <a:solidFill>
                  <a:schemeClr val="tx2"/>
                </a:solidFill>
              </a:rPr>
              <a:t> - </a:t>
            </a:r>
            <a:r>
              <a:rPr lang="ru-RU" sz="3400" dirty="0" smtClean="0">
                <a:solidFill>
                  <a:schemeClr val="tx2"/>
                </a:solidFill>
              </a:rPr>
              <a:t>вопросы формирования, исполнения  бюджета- </a:t>
            </a:r>
            <a:r>
              <a:rPr lang="ru-RU" sz="3400" b="1" dirty="0" smtClean="0">
                <a:solidFill>
                  <a:schemeClr val="tx2"/>
                </a:solidFill>
              </a:rPr>
              <a:t>1 ед.;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Главный  бухгалтер администрации -1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Специалист первой категории -</a:t>
            </a:r>
            <a:r>
              <a:rPr lang="ru-RU" sz="3400" dirty="0" smtClean="0">
                <a:solidFill>
                  <a:schemeClr val="tx2"/>
                </a:solidFill>
              </a:rPr>
              <a:t>социально -экономическое прогнозирование, муниципальная статистика – </a:t>
            </a:r>
            <a:r>
              <a:rPr lang="ru-RU" sz="3400" b="1" dirty="0" smtClean="0">
                <a:solidFill>
                  <a:schemeClr val="tx2"/>
                </a:solidFill>
              </a:rPr>
              <a:t>0,5 ед.    </a:t>
            </a:r>
            <a:endParaRPr lang="ru-RU" sz="3400" dirty="0" smtClean="0">
              <a:solidFill>
                <a:schemeClr val="tx2"/>
              </a:solidFill>
            </a:endParaRPr>
          </a:p>
          <a:p>
            <a:r>
              <a:rPr lang="ru-RU" sz="3400" b="1" dirty="0" smtClean="0">
                <a:solidFill>
                  <a:schemeClr val="tx2"/>
                </a:solidFill>
              </a:rPr>
              <a:t>Специалист первой категории     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имущественных и земельных отношений -</a:t>
            </a:r>
            <a:r>
              <a:rPr lang="ru-RU" sz="3400" b="1" i="1" dirty="0" smtClean="0">
                <a:solidFill>
                  <a:schemeClr val="tx2"/>
                </a:solidFill>
              </a:rPr>
              <a:t> 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3400" b="1" dirty="0" smtClean="0">
                <a:solidFill>
                  <a:schemeClr val="tx2"/>
                </a:solidFill>
              </a:rPr>
              <a:t>Специалист первой категории  </a:t>
            </a:r>
            <a:r>
              <a:rPr lang="ru-RU" sz="3400" dirty="0" smtClean="0">
                <a:solidFill>
                  <a:schemeClr val="tx2"/>
                </a:solidFill>
              </a:rPr>
              <a:t>по вопросам муниципального хозяйства, благоустройства,-</a:t>
            </a:r>
            <a:r>
              <a:rPr lang="ru-RU" sz="3400" b="1" i="1" dirty="0" smtClean="0">
                <a:solidFill>
                  <a:schemeClr val="tx2"/>
                </a:solidFill>
              </a:rPr>
              <a:t> 1 </a:t>
            </a:r>
            <a:r>
              <a:rPr lang="ru-RU" sz="3400" b="1" dirty="0" smtClean="0">
                <a:solidFill>
                  <a:schemeClr val="tx2"/>
                </a:solidFill>
              </a:rPr>
              <a:t>ед.;</a:t>
            </a:r>
            <a:r>
              <a:rPr lang="ru-RU" sz="34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3400" b="1" i="1" dirty="0" smtClean="0">
                <a:solidFill>
                  <a:schemeClr val="tx2"/>
                </a:solidFill>
              </a:rPr>
              <a:t>Инспектор ВУС</a:t>
            </a:r>
            <a:r>
              <a:rPr lang="ru-RU" sz="3400" b="1" dirty="0" smtClean="0">
                <a:solidFill>
                  <a:schemeClr val="tx2"/>
                </a:solidFill>
              </a:rPr>
              <a:t> -0.4 ед.</a:t>
            </a:r>
            <a:endParaRPr lang="ru-RU" sz="3400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Поселенческие мероприятия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24744"/>
            <a:ext cx="47525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9066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013176" cy="421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80929"/>
            <a:ext cx="7092280" cy="397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368" y="0"/>
            <a:ext cx="56886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13584"/>
            <a:ext cx="595094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92896"/>
            <a:ext cx="6336704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4" y="188641"/>
            <a:ext cx="518457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38400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825552"/>
            <a:ext cx="5688632" cy="37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671013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68042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"/>
            <a:ext cx="6480720" cy="457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12976"/>
            <a:ext cx="594015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9" y="2636912"/>
            <a:ext cx="648071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976664" cy="336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5544615" cy="366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377" y="2757262"/>
            <a:ext cx="5294623" cy="41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360040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6004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             </a:t>
            </a:r>
            <a:r>
              <a:rPr lang="ru-RU" sz="2800" dirty="0" smtClean="0">
                <a:solidFill>
                  <a:schemeClr val="tx2"/>
                </a:solidFill>
              </a:rPr>
              <a:t>В 2018 году поступило 3 письменных заявления. 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     </a:t>
            </a:r>
            <a:r>
              <a:rPr lang="en-US" sz="2800" dirty="0" smtClean="0">
                <a:solidFill>
                  <a:schemeClr val="tx2"/>
                </a:solidFill>
              </a:rPr>
              <a:t>43</a:t>
            </a:r>
            <a:r>
              <a:rPr lang="ru-RU" sz="2800" dirty="0" smtClean="0">
                <a:solidFill>
                  <a:schemeClr val="tx2"/>
                </a:solidFill>
              </a:rPr>
              <a:t> жителя принято лично Главой  администрации поселения.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tx2"/>
                </a:solidFill>
              </a:rPr>
              <a:t>             Граждане обращались в администрацию поселения по поводу  оформления документов на получение субсидии, льгот, по вопросам электроснабжения, оформления домовладений и земельных участков в собственность и т.д.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Недоимка по налогам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    </a:t>
            </a:r>
            <a:r>
              <a:rPr lang="ru-RU" dirty="0" smtClean="0">
                <a:solidFill>
                  <a:schemeClr val="tx2"/>
                </a:solidFill>
              </a:rPr>
              <a:t>Недоимка по местным налогам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- 112,2 тыс.  рублей</a:t>
            </a:r>
          </a:p>
          <a:p>
            <a:pPr algn="ctr">
              <a:buNone/>
            </a:pPr>
            <a:endParaRPr lang="ru-RU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82,1 тыс. руб. тыс. рублей- по налогу на имущество физических лиц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29,7 тыс. рублей - по земельному налогу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Административная работа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	В  2018 году было составлено 38 протоколов.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	Наложено  -  38,1 тыс.руб. штрафов.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	Взыскано - 26,0 тыс.руб.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	Из количества составленных протоколов : 28 составлено за безнадзорное содержание животных,   9- по  благоустройству, 1 - за несоблюдение нормы нагрузки на пастбище.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Задачи на 2019 год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Благоустройство населенных пунктов;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Ликвидация несанкционированных свалок;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Благоустройство площади перед зданием </a:t>
            </a:r>
            <a:r>
              <a:rPr lang="ru-RU" dirty="0" err="1" smtClean="0">
                <a:solidFill>
                  <a:schemeClr val="tx2"/>
                </a:solidFill>
              </a:rPr>
              <a:t>Волочаевского</a:t>
            </a:r>
            <a:r>
              <a:rPr lang="ru-RU" dirty="0" smtClean="0">
                <a:solidFill>
                  <a:schemeClr val="tx2"/>
                </a:solidFill>
              </a:rPr>
              <a:t> СДК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Наша цель конечно же  - исполнение всех возложенных на администрацию полномочий в рамках имеющихся финансовых возможностей.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6600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6600" dirty="0" smtClean="0">
                <a:solidFill>
                  <a:schemeClr val="tx2"/>
                </a:solidFill>
              </a:rPr>
              <a:t>Спасибо за внимание!</a:t>
            </a:r>
            <a:endParaRPr lang="ru-RU" sz="6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Справки, нотариат</a:t>
            </a:r>
            <a:endParaRPr lang="ru-RU" sz="6000" b="1" dirty="0">
              <a:solidFill>
                <a:schemeClr val="tx2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212976"/>
            <a:ext cx="4038600" cy="33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709120"/>
          </a:xfr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tx2"/>
                </a:solidFill>
              </a:rPr>
              <a:t>   </a:t>
            </a:r>
            <a:r>
              <a:rPr lang="ru-RU" sz="3600" dirty="0" smtClean="0">
                <a:solidFill>
                  <a:schemeClr val="tx2"/>
                </a:solidFill>
              </a:rPr>
              <a:t>Выдано 583 справки, совершено 117 нотариальных действий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Нормотворческая деятельность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    Принято 273 нормативных акта: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188 постановлений; 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85 распоряжений. 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         Для обнародования нормативных правовых актов используются информационные стенды и информационные бюллетени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31683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sz="3100" dirty="0" smtClean="0">
                <a:solidFill>
                  <a:schemeClr val="tx2"/>
                </a:solidFill>
              </a:rPr>
              <a:t>Всего на учете стоит 235 чел.: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  5 граждан, подлежащих первоначальной постановке на воинский учет;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 4  офицера запаса;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209  прапорщиков, мичманов, сержантов, старшин, солдат и матросов запаса; 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 22 гражданина призывного возраста от 18 до 27 лет.</a:t>
            </a:r>
          </a:p>
          <a:p>
            <a:pPr>
              <a:buNone/>
            </a:pPr>
            <a:r>
              <a:rPr lang="ru-RU" sz="3100" dirty="0" smtClean="0">
                <a:solidFill>
                  <a:schemeClr val="tx2"/>
                </a:solidFill>
              </a:rPr>
              <a:t>     Призвано на военную службу в 2018 году - 2 чел.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387</TotalTime>
  <Words>1229</Words>
  <Application>Microsoft Office PowerPoint</Application>
  <PresentationFormat>Экран (4:3)</PresentationFormat>
  <Paragraphs>144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26 февраля 2019 г Отчет  Главы Администрации Волочаевского сельского поселения   за 2018 год</vt:lpstr>
      <vt:lpstr>Слайд 2</vt:lpstr>
      <vt:lpstr>Задачи</vt:lpstr>
      <vt:lpstr>Структура Администрации Волочаевского сельского поселения</vt:lpstr>
      <vt:lpstr>Слайд 5</vt:lpstr>
      <vt:lpstr>Справки, нотариат</vt:lpstr>
      <vt:lpstr>Нормотворческая деятельность </vt:lpstr>
      <vt:lpstr>Слайд 8</vt:lpstr>
      <vt:lpstr>Слайд 9</vt:lpstr>
      <vt:lpstr>Слайд 10</vt:lpstr>
      <vt:lpstr>Налоговые и неналоговые доходы бюджета Волочаевского сельского поселения</vt:lpstr>
      <vt:lpstr>Собственные налоги </vt:lpstr>
      <vt:lpstr>Динамика поступления собственных налогов в бюджет поселения</vt:lpstr>
      <vt:lpstr>Доля налоговых поступлений в собственных доходах</vt:lpstr>
      <vt:lpstr>Безвозмездные поступления</vt:lpstr>
      <vt:lpstr>Динамика безвозмездных  поступлений в бюджет поселения</vt:lpstr>
      <vt:lpstr>Расходы бюджета </vt:lpstr>
      <vt:lpstr>Жилищно-коммунальное хозяйство  </vt:lpstr>
      <vt:lpstr>Установлено 3 видеокамеры  на прилегающей территории к зданию Администрации поселения</vt:lpstr>
      <vt:lpstr>Слайд 20</vt:lpstr>
      <vt:lpstr>Слайд 21</vt:lpstr>
      <vt:lpstr>Осенью 2018 года высажено  более 800 штук  луковичных цветов: тюльпаны, нарциссы, гиацинты. Высажено 45 кустов роз</vt:lpstr>
      <vt:lpstr>Установлено всего 10 фонарей:   в п. Рунный 3 новых фонаря,  п.Стрепетов -1 ,  в п.Волочаевский по ул. Садовая -3, по ул. Степная-1, по Сердюкова -2 </vt:lpstr>
      <vt:lpstr>Жилищно-коммунальное хозяйство  </vt:lpstr>
      <vt:lpstr>Занятость несовершеннолетних </vt:lpstr>
      <vt:lpstr>Слайд 26</vt:lpstr>
      <vt:lpstr>Социальная политика</vt:lpstr>
      <vt:lpstr>Органы местного самоуправления</vt:lpstr>
      <vt:lpstr>Газификация здания  Администрации Волочаевского  сельского поселения</vt:lpstr>
      <vt:lpstr>Культура</vt:lpstr>
      <vt:lpstr>Приобретен  измерительный  комплекс ,  осуществлены  строительно -  монтажные, пуско-наладочные работы, наладка узла учета газа</vt:lpstr>
      <vt:lpstr>Слайд 32</vt:lpstr>
      <vt:lpstr>Слайд 33</vt:lpstr>
      <vt:lpstr>В  2018 году наш сельский дом культуры принимал активное участие во всех районных мероприятиях, конкурсах, фестивалях, занимал достойные места.</vt:lpstr>
      <vt:lpstr>Районный смотр – конкурс художественной самодеятельности «Родные напевы»  2 место </vt:lpstr>
      <vt:lpstr>Слайд 36</vt:lpstr>
      <vt:lpstr>Районный конкурсе «Супер – мама» Диплом 1 степени </vt:lpstr>
      <vt:lpstr>Районный вокальный конкурс «Две звезды» Благодарственное  письмо</vt:lpstr>
      <vt:lpstr>Районный конкурс на лучшую культурно-досуговую программу летнего отдыха детей «Дети – лето». </vt:lpstr>
      <vt:lpstr>Поселенческие мероприятия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Недоимка по налогам</vt:lpstr>
      <vt:lpstr>Административная работа</vt:lpstr>
      <vt:lpstr>Задачи на 2019 год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Главы Администрации Волочаевского сельского поселения по итогам работы за 2018 год</dc:title>
  <dc:creator>Пользователь Windows</dc:creator>
  <cp:lastModifiedBy>Пользователь Windows</cp:lastModifiedBy>
  <cp:revision>54</cp:revision>
  <dcterms:created xsi:type="dcterms:W3CDTF">2019-02-20T07:08:24Z</dcterms:created>
  <dcterms:modified xsi:type="dcterms:W3CDTF">2019-02-25T09:09:20Z</dcterms:modified>
</cp:coreProperties>
</file>